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56" r:id="rId2"/>
    <p:sldId id="273" r:id="rId3"/>
    <p:sldId id="258" r:id="rId4"/>
    <p:sldId id="259" r:id="rId5"/>
    <p:sldId id="260" r:id="rId6"/>
    <p:sldId id="261" r:id="rId7"/>
    <p:sldId id="272" r:id="rId8"/>
    <p:sldId id="275" r:id="rId9"/>
    <p:sldId id="276" r:id="rId10"/>
    <p:sldId id="262" r:id="rId11"/>
    <p:sldId id="263" r:id="rId12"/>
    <p:sldId id="264" r:id="rId13"/>
    <p:sldId id="265" r:id="rId14"/>
    <p:sldId id="266" r:id="rId15"/>
    <p:sldId id="267" r:id="rId16"/>
    <p:sldId id="269" r:id="rId17"/>
    <p:sldId id="270" r:id="rId18"/>
    <p:sldId id="271" r:id="rId19"/>
    <p:sldId id="274" r:id="rId20"/>
    <p:sldId id="287" r:id="rId21"/>
    <p:sldId id="288" r:id="rId22"/>
    <p:sldId id="278" r:id="rId23"/>
    <p:sldId id="289" r:id="rId24"/>
    <p:sldId id="279" r:id="rId25"/>
    <p:sldId id="291" r:id="rId26"/>
    <p:sldId id="292" r:id="rId27"/>
    <p:sldId id="280" r:id="rId28"/>
    <p:sldId id="293" r:id="rId29"/>
    <p:sldId id="294" r:id="rId30"/>
    <p:sldId id="295" r:id="rId31"/>
    <p:sldId id="281" r:id="rId32"/>
    <p:sldId id="282" r:id="rId33"/>
    <p:sldId id="283" r:id="rId34"/>
    <p:sldId id="296" r:id="rId35"/>
    <p:sldId id="284" r:id="rId36"/>
    <p:sldId id="297" r:id="rId37"/>
    <p:sldId id="285" r:id="rId38"/>
    <p:sldId id="298" r:id="rId39"/>
    <p:sldId id="286" r:id="rId40"/>
    <p:sldId id="305" r:id="rId41"/>
    <p:sldId id="306" r:id="rId42"/>
    <p:sldId id="307" r:id="rId43"/>
    <p:sldId id="308" r:id="rId44"/>
    <p:sldId id="309" r:id="rId45"/>
    <p:sldId id="310" r:id="rId46"/>
    <p:sldId id="311" r:id="rId47"/>
    <p:sldId id="299" r:id="rId48"/>
    <p:sldId id="300" r:id="rId49"/>
    <p:sldId id="302" r:id="rId50"/>
    <p:sldId id="301" r:id="rId51"/>
    <p:sldId id="303" r:id="rId52"/>
    <p:sldId id="304" r:id="rId53"/>
    <p:sldId id="312" r:id="rId54"/>
    <p:sldId id="314" r:id="rId55"/>
    <p:sldId id="313" r:id="rId56"/>
    <p:sldId id="315" r:id="rId57"/>
    <p:sldId id="268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F2932B7-796D-4585-ADA8-7FC4F0E31291}">
          <p14:sldIdLst>
            <p14:sldId id="256"/>
            <p14:sldId id="273"/>
            <p14:sldId id="258"/>
            <p14:sldId id="259"/>
            <p14:sldId id="260"/>
            <p14:sldId id="261"/>
            <p14:sldId id="272"/>
            <p14:sldId id="275"/>
            <p14:sldId id="276"/>
            <p14:sldId id="262"/>
            <p14:sldId id="263"/>
            <p14:sldId id="264"/>
            <p14:sldId id="265"/>
            <p14:sldId id="266"/>
            <p14:sldId id="267"/>
            <p14:sldId id="269"/>
            <p14:sldId id="270"/>
            <p14:sldId id="271"/>
            <p14:sldId id="274"/>
            <p14:sldId id="287"/>
            <p14:sldId id="288"/>
            <p14:sldId id="278"/>
            <p14:sldId id="289"/>
            <p14:sldId id="279"/>
            <p14:sldId id="291"/>
            <p14:sldId id="292"/>
            <p14:sldId id="280"/>
            <p14:sldId id="293"/>
            <p14:sldId id="294"/>
            <p14:sldId id="295"/>
            <p14:sldId id="281"/>
            <p14:sldId id="282"/>
            <p14:sldId id="283"/>
            <p14:sldId id="296"/>
            <p14:sldId id="284"/>
            <p14:sldId id="297"/>
            <p14:sldId id="285"/>
            <p14:sldId id="298"/>
            <p14:sldId id="286"/>
            <p14:sldId id="305"/>
            <p14:sldId id="306"/>
            <p14:sldId id="307"/>
            <p14:sldId id="308"/>
            <p14:sldId id="309"/>
            <p14:sldId id="310"/>
            <p14:sldId id="311"/>
            <p14:sldId id="299"/>
            <p14:sldId id="300"/>
            <p14:sldId id="302"/>
            <p14:sldId id="301"/>
            <p14:sldId id="303"/>
            <p14:sldId id="304"/>
            <p14:sldId id="312"/>
            <p14:sldId id="314"/>
            <p14:sldId id="313"/>
            <p14:sldId id="315"/>
            <p14:sldId id="26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E1E4"/>
    <a:srgbClr val="D61E1C"/>
    <a:srgbClr val="591310"/>
    <a:srgbClr val="370003"/>
    <a:srgbClr val="1DE634"/>
    <a:srgbClr val="F7C100"/>
    <a:srgbClr val="63A0DB"/>
    <a:srgbClr val="FFFFFF"/>
    <a:srgbClr val="401B5B"/>
    <a:srgbClr val="FFC6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9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A96B1A-C81D-4629-8CA8-80C04062B2FC}" type="doc">
      <dgm:prSet loTypeId="urn:microsoft.com/office/officeart/2005/8/layout/cycle8" loCatId="cycle" qsTypeId="urn:microsoft.com/office/officeart/2005/8/quickstyle/simple5" qsCatId="simple" csTypeId="urn:microsoft.com/office/officeart/2005/8/colors/colorful4" csCatId="colorful" phldr="1"/>
      <dgm:spPr/>
    </dgm:pt>
    <dgm:pt modelId="{756A9370-7E41-46E6-BE17-648DB1C4C915}">
      <dgm:prSet phldrT="[Text]"/>
      <dgm:spPr/>
      <dgm:t>
        <a:bodyPr/>
        <a:lstStyle/>
        <a:p>
          <a:pPr>
            <a:buNone/>
          </a:pPr>
          <a:r>
            <a:rPr lang="ar-SA" b="1">
              <a:solidFill>
                <a:schemeClr val="accent1">
                  <a:lumMod val="50000"/>
                </a:schemeClr>
              </a:solidFill>
              <a:cs typeface="B Titr" panose="00000700000000000000" pitchFamily="2" charset="-78"/>
            </a:rPr>
            <a:t>حاکمیتی و نهادی</a:t>
          </a:r>
          <a:endParaRPr lang="en-US" dirty="0">
            <a:solidFill>
              <a:schemeClr val="accent1">
                <a:lumMod val="50000"/>
              </a:schemeClr>
            </a:solidFill>
            <a:cs typeface="B Titr" panose="00000700000000000000" pitchFamily="2" charset="-78"/>
          </a:endParaRPr>
        </a:p>
      </dgm:t>
    </dgm:pt>
    <dgm:pt modelId="{F8CDE967-8E86-41C1-AD7E-7FFC6563E906}" type="parTrans" cxnId="{8FC04D69-85A4-4241-90D4-88E328C0FA47}">
      <dgm:prSet/>
      <dgm:spPr/>
      <dgm:t>
        <a:bodyPr/>
        <a:lstStyle/>
        <a:p>
          <a:endParaRPr lang="en-US">
            <a:solidFill>
              <a:schemeClr val="accent1">
                <a:lumMod val="50000"/>
              </a:schemeClr>
            </a:solidFill>
          </a:endParaRPr>
        </a:p>
      </dgm:t>
    </dgm:pt>
    <dgm:pt modelId="{DA1C1764-59C4-42AB-8A1B-8AE8ECBC7E05}" type="sibTrans" cxnId="{8FC04D69-85A4-4241-90D4-88E328C0FA47}">
      <dgm:prSet/>
      <dgm:spPr/>
      <dgm:t>
        <a:bodyPr/>
        <a:lstStyle/>
        <a:p>
          <a:endParaRPr lang="en-US">
            <a:solidFill>
              <a:schemeClr val="accent1">
                <a:lumMod val="50000"/>
              </a:schemeClr>
            </a:solidFill>
          </a:endParaRPr>
        </a:p>
      </dgm:t>
    </dgm:pt>
    <dgm:pt modelId="{26944373-0CB4-4521-A206-A2E1902E7DF6}">
      <dgm:prSet/>
      <dgm:spPr/>
      <dgm:t>
        <a:bodyPr/>
        <a:lstStyle/>
        <a:p>
          <a:r>
            <a:rPr lang="ar-SA" b="1">
              <a:solidFill>
                <a:schemeClr val="accent1">
                  <a:lumMod val="50000"/>
                </a:schemeClr>
              </a:solidFill>
              <a:cs typeface="B Titr" panose="00000700000000000000" pitchFamily="2" charset="-78"/>
            </a:rPr>
            <a:t>فنی و زیرساختی</a:t>
          </a:r>
          <a:endParaRPr lang="en-US" b="1" dirty="0">
            <a:solidFill>
              <a:schemeClr val="accent1">
                <a:lumMod val="50000"/>
              </a:schemeClr>
            </a:solidFill>
            <a:cs typeface="B Titr" panose="00000700000000000000" pitchFamily="2" charset="-78"/>
          </a:endParaRPr>
        </a:p>
      </dgm:t>
    </dgm:pt>
    <dgm:pt modelId="{E79124B4-7BDB-416A-BFC9-9800FD43CDCF}" type="parTrans" cxnId="{4E25EDFA-C2FC-4019-85AB-B54138C05AA6}">
      <dgm:prSet/>
      <dgm:spPr/>
      <dgm:t>
        <a:bodyPr/>
        <a:lstStyle/>
        <a:p>
          <a:endParaRPr lang="en-US">
            <a:solidFill>
              <a:schemeClr val="accent1">
                <a:lumMod val="50000"/>
              </a:schemeClr>
            </a:solidFill>
          </a:endParaRPr>
        </a:p>
      </dgm:t>
    </dgm:pt>
    <dgm:pt modelId="{B249383D-EC29-4253-8E42-BF0911E74FC5}" type="sibTrans" cxnId="{4E25EDFA-C2FC-4019-85AB-B54138C05AA6}">
      <dgm:prSet/>
      <dgm:spPr/>
      <dgm:t>
        <a:bodyPr/>
        <a:lstStyle/>
        <a:p>
          <a:endParaRPr lang="en-US">
            <a:solidFill>
              <a:schemeClr val="accent1">
                <a:lumMod val="50000"/>
              </a:schemeClr>
            </a:solidFill>
          </a:endParaRPr>
        </a:p>
      </dgm:t>
    </dgm:pt>
    <dgm:pt modelId="{D2279323-4C89-431E-AB03-E15521219C0B}">
      <dgm:prSet/>
      <dgm:spPr/>
      <dgm:t>
        <a:bodyPr/>
        <a:lstStyle/>
        <a:p>
          <a:r>
            <a:rPr lang="ar-SA">
              <a:solidFill>
                <a:schemeClr val="accent1">
                  <a:lumMod val="50000"/>
                </a:schemeClr>
              </a:solidFill>
              <a:cs typeface="B Titr" panose="00000700000000000000" pitchFamily="2" charset="-78"/>
            </a:rPr>
            <a:t>منابع انسانی و فرهنگی</a:t>
          </a:r>
          <a:endParaRPr lang="en-US" dirty="0">
            <a:solidFill>
              <a:schemeClr val="accent1">
                <a:lumMod val="50000"/>
              </a:schemeClr>
            </a:solidFill>
            <a:cs typeface="B Titr" panose="00000700000000000000" pitchFamily="2" charset="-78"/>
          </a:endParaRPr>
        </a:p>
      </dgm:t>
    </dgm:pt>
    <dgm:pt modelId="{2B90414D-577F-4922-98F7-32820B416021}" type="parTrans" cxnId="{C4952A6B-B110-4800-B4E2-5123273DFE04}">
      <dgm:prSet/>
      <dgm:spPr/>
      <dgm:t>
        <a:bodyPr/>
        <a:lstStyle/>
        <a:p>
          <a:endParaRPr lang="en-US">
            <a:solidFill>
              <a:schemeClr val="accent1">
                <a:lumMod val="50000"/>
              </a:schemeClr>
            </a:solidFill>
          </a:endParaRPr>
        </a:p>
      </dgm:t>
    </dgm:pt>
    <dgm:pt modelId="{254975E6-50E9-4488-BED6-FA693144CFBB}" type="sibTrans" cxnId="{C4952A6B-B110-4800-B4E2-5123273DFE04}">
      <dgm:prSet/>
      <dgm:spPr/>
      <dgm:t>
        <a:bodyPr/>
        <a:lstStyle/>
        <a:p>
          <a:endParaRPr lang="en-US">
            <a:solidFill>
              <a:schemeClr val="accent1">
                <a:lumMod val="50000"/>
              </a:schemeClr>
            </a:solidFill>
          </a:endParaRPr>
        </a:p>
      </dgm:t>
    </dgm:pt>
    <dgm:pt modelId="{18308569-3F2D-482A-97F3-AE7D3A3A32DB}" type="pres">
      <dgm:prSet presAssocID="{EBA96B1A-C81D-4629-8CA8-80C04062B2FC}" presName="compositeShape" presStyleCnt="0">
        <dgm:presLayoutVars>
          <dgm:chMax val="7"/>
          <dgm:dir/>
          <dgm:resizeHandles val="exact"/>
        </dgm:presLayoutVars>
      </dgm:prSet>
      <dgm:spPr/>
    </dgm:pt>
    <dgm:pt modelId="{2C1B5A74-1C52-4352-BD63-57958FE2D117}" type="pres">
      <dgm:prSet presAssocID="{EBA96B1A-C81D-4629-8CA8-80C04062B2FC}" presName="wedge1" presStyleLbl="node1" presStyleIdx="0" presStyleCnt="3"/>
      <dgm:spPr/>
    </dgm:pt>
    <dgm:pt modelId="{E3AB0F1D-F5B5-46A6-A22F-7461294FEF27}" type="pres">
      <dgm:prSet presAssocID="{EBA96B1A-C81D-4629-8CA8-80C04062B2FC}" presName="dummy1a" presStyleCnt="0"/>
      <dgm:spPr/>
    </dgm:pt>
    <dgm:pt modelId="{D70714D7-F615-4536-AECC-B829F0AB2463}" type="pres">
      <dgm:prSet presAssocID="{EBA96B1A-C81D-4629-8CA8-80C04062B2FC}" presName="dummy1b" presStyleCnt="0"/>
      <dgm:spPr/>
    </dgm:pt>
    <dgm:pt modelId="{E7CBC838-4BE2-4E6D-B990-C205463B7F92}" type="pres">
      <dgm:prSet presAssocID="{EBA96B1A-C81D-4629-8CA8-80C04062B2FC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C28C3D24-C633-4D8F-8B28-3AC37BFB2003}" type="pres">
      <dgm:prSet presAssocID="{EBA96B1A-C81D-4629-8CA8-80C04062B2FC}" presName="wedge2" presStyleLbl="node1" presStyleIdx="1" presStyleCnt="3"/>
      <dgm:spPr/>
    </dgm:pt>
    <dgm:pt modelId="{C01183B2-7FBE-4323-B88C-3743D7DCBE70}" type="pres">
      <dgm:prSet presAssocID="{EBA96B1A-C81D-4629-8CA8-80C04062B2FC}" presName="dummy2a" presStyleCnt="0"/>
      <dgm:spPr/>
    </dgm:pt>
    <dgm:pt modelId="{F5E90912-446D-4973-8C5F-ACEF9AECB993}" type="pres">
      <dgm:prSet presAssocID="{EBA96B1A-C81D-4629-8CA8-80C04062B2FC}" presName="dummy2b" presStyleCnt="0"/>
      <dgm:spPr/>
    </dgm:pt>
    <dgm:pt modelId="{EEF7F9EB-3BF1-4AA7-840D-16AC81B761FE}" type="pres">
      <dgm:prSet presAssocID="{EBA96B1A-C81D-4629-8CA8-80C04062B2FC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64BC98DB-564A-4BCD-BC80-2512BADC4AAB}" type="pres">
      <dgm:prSet presAssocID="{EBA96B1A-C81D-4629-8CA8-80C04062B2FC}" presName="wedge3" presStyleLbl="node1" presStyleIdx="2" presStyleCnt="3"/>
      <dgm:spPr/>
    </dgm:pt>
    <dgm:pt modelId="{46271E45-D430-47CD-B75A-F40F68B9B86A}" type="pres">
      <dgm:prSet presAssocID="{EBA96B1A-C81D-4629-8CA8-80C04062B2FC}" presName="dummy3a" presStyleCnt="0"/>
      <dgm:spPr/>
    </dgm:pt>
    <dgm:pt modelId="{79613859-927C-4495-A139-0CFD936AD34B}" type="pres">
      <dgm:prSet presAssocID="{EBA96B1A-C81D-4629-8CA8-80C04062B2FC}" presName="dummy3b" presStyleCnt="0"/>
      <dgm:spPr/>
    </dgm:pt>
    <dgm:pt modelId="{4F2349ED-7DCE-45C0-9A32-B7298E6D67C4}" type="pres">
      <dgm:prSet presAssocID="{EBA96B1A-C81D-4629-8CA8-80C04062B2FC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9FB3076C-A19C-4C2F-86F9-309533304CDB}" type="pres">
      <dgm:prSet presAssocID="{DA1C1764-59C4-42AB-8A1B-8AE8ECBC7E05}" presName="arrowWedge1" presStyleLbl="fgSibTrans2D1" presStyleIdx="0" presStyleCnt="3"/>
      <dgm:spPr/>
    </dgm:pt>
    <dgm:pt modelId="{05FEBFAE-57D2-4C08-AD3D-4E2275A14057}" type="pres">
      <dgm:prSet presAssocID="{B249383D-EC29-4253-8E42-BF0911E74FC5}" presName="arrowWedge2" presStyleLbl="fgSibTrans2D1" presStyleIdx="1" presStyleCnt="3"/>
      <dgm:spPr/>
    </dgm:pt>
    <dgm:pt modelId="{F4E1B830-B06F-413A-9C42-D503C63EC5AA}" type="pres">
      <dgm:prSet presAssocID="{254975E6-50E9-4488-BED6-FA693144CFBB}" presName="arrowWedge3" presStyleLbl="fgSibTrans2D1" presStyleIdx="2" presStyleCnt="3"/>
      <dgm:spPr/>
    </dgm:pt>
  </dgm:ptLst>
  <dgm:cxnLst>
    <dgm:cxn modelId="{5FE39909-4C36-4735-AE8F-BBEA1EAD6801}" type="presOf" srcId="{D2279323-4C89-431E-AB03-E15521219C0B}" destId="{64BC98DB-564A-4BCD-BC80-2512BADC4AAB}" srcOrd="0" destOrd="0" presId="urn:microsoft.com/office/officeart/2005/8/layout/cycle8"/>
    <dgm:cxn modelId="{E88EB61E-8E7F-40F3-BB6C-88CBA33C9070}" type="presOf" srcId="{D2279323-4C89-431E-AB03-E15521219C0B}" destId="{4F2349ED-7DCE-45C0-9A32-B7298E6D67C4}" srcOrd="1" destOrd="0" presId="urn:microsoft.com/office/officeart/2005/8/layout/cycle8"/>
    <dgm:cxn modelId="{51EEE223-16A8-4019-BD1A-7B4D927DBAE3}" type="presOf" srcId="{26944373-0CB4-4521-A206-A2E1902E7DF6}" destId="{C28C3D24-C633-4D8F-8B28-3AC37BFB2003}" srcOrd="0" destOrd="0" presId="urn:microsoft.com/office/officeart/2005/8/layout/cycle8"/>
    <dgm:cxn modelId="{C0C3A92F-C92E-46CC-8912-D3BCF7C1DB72}" type="presOf" srcId="{756A9370-7E41-46E6-BE17-648DB1C4C915}" destId="{2C1B5A74-1C52-4352-BD63-57958FE2D117}" srcOrd="0" destOrd="0" presId="urn:microsoft.com/office/officeart/2005/8/layout/cycle8"/>
    <dgm:cxn modelId="{26528D63-A362-4D5B-B269-ECBFD027711D}" type="presOf" srcId="{EBA96B1A-C81D-4629-8CA8-80C04062B2FC}" destId="{18308569-3F2D-482A-97F3-AE7D3A3A32DB}" srcOrd="0" destOrd="0" presId="urn:microsoft.com/office/officeart/2005/8/layout/cycle8"/>
    <dgm:cxn modelId="{8FC04D69-85A4-4241-90D4-88E328C0FA47}" srcId="{EBA96B1A-C81D-4629-8CA8-80C04062B2FC}" destId="{756A9370-7E41-46E6-BE17-648DB1C4C915}" srcOrd="0" destOrd="0" parTransId="{F8CDE967-8E86-41C1-AD7E-7FFC6563E906}" sibTransId="{DA1C1764-59C4-42AB-8A1B-8AE8ECBC7E05}"/>
    <dgm:cxn modelId="{C4952A6B-B110-4800-B4E2-5123273DFE04}" srcId="{EBA96B1A-C81D-4629-8CA8-80C04062B2FC}" destId="{D2279323-4C89-431E-AB03-E15521219C0B}" srcOrd="2" destOrd="0" parTransId="{2B90414D-577F-4922-98F7-32820B416021}" sibTransId="{254975E6-50E9-4488-BED6-FA693144CFBB}"/>
    <dgm:cxn modelId="{16081073-14CC-4284-B765-94F53A0D2CDC}" type="presOf" srcId="{26944373-0CB4-4521-A206-A2E1902E7DF6}" destId="{EEF7F9EB-3BF1-4AA7-840D-16AC81B761FE}" srcOrd="1" destOrd="0" presId="urn:microsoft.com/office/officeart/2005/8/layout/cycle8"/>
    <dgm:cxn modelId="{CDF44CDA-9652-464F-9BDF-64F9A978D5FD}" type="presOf" srcId="{756A9370-7E41-46E6-BE17-648DB1C4C915}" destId="{E7CBC838-4BE2-4E6D-B990-C205463B7F92}" srcOrd="1" destOrd="0" presId="urn:microsoft.com/office/officeart/2005/8/layout/cycle8"/>
    <dgm:cxn modelId="{4E25EDFA-C2FC-4019-85AB-B54138C05AA6}" srcId="{EBA96B1A-C81D-4629-8CA8-80C04062B2FC}" destId="{26944373-0CB4-4521-A206-A2E1902E7DF6}" srcOrd="1" destOrd="0" parTransId="{E79124B4-7BDB-416A-BFC9-9800FD43CDCF}" sibTransId="{B249383D-EC29-4253-8E42-BF0911E74FC5}"/>
    <dgm:cxn modelId="{B7718B63-99C3-47DB-A18C-F7E6EB9A6C08}" type="presParOf" srcId="{18308569-3F2D-482A-97F3-AE7D3A3A32DB}" destId="{2C1B5A74-1C52-4352-BD63-57958FE2D117}" srcOrd="0" destOrd="0" presId="urn:microsoft.com/office/officeart/2005/8/layout/cycle8"/>
    <dgm:cxn modelId="{B5194A78-5D59-4602-98A0-D1F28BBC986E}" type="presParOf" srcId="{18308569-3F2D-482A-97F3-AE7D3A3A32DB}" destId="{E3AB0F1D-F5B5-46A6-A22F-7461294FEF27}" srcOrd="1" destOrd="0" presId="urn:microsoft.com/office/officeart/2005/8/layout/cycle8"/>
    <dgm:cxn modelId="{464911A9-342A-4CEF-89D9-5ED13235783C}" type="presParOf" srcId="{18308569-3F2D-482A-97F3-AE7D3A3A32DB}" destId="{D70714D7-F615-4536-AECC-B829F0AB2463}" srcOrd="2" destOrd="0" presId="urn:microsoft.com/office/officeart/2005/8/layout/cycle8"/>
    <dgm:cxn modelId="{1B6CDEB6-90CB-4698-8C42-472180B43B78}" type="presParOf" srcId="{18308569-3F2D-482A-97F3-AE7D3A3A32DB}" destId="{E7CBC838-4BE2-4E6D-B990-C205463B7F92}" srcOrd="3" destOrd="0" presId="urn:microsoft.com/office/officeart/2005/8/layout/cycle8"/>
    <dgm:cxn modelId="{7F8E2299-C64B-4B1E-B8BF-9319288BEA62}" type="presParOf" srcId="{18308569-3F2D-482A-97F3-AE7D3A3A32DB}" destId="{C28C3D24-C633-4D8F-8B28-3AC37BFB2003}" srcOrd="4" destOrd="0" presId="urn:microsoft.com/office/officeart/2005/8/layout/cycle8"/>
    <dgm:cxn modelId="{CAF34960-02E1-44F4-B8C4-4E1997B19175}" type="presParOf" srcId="{18308569-3F2D-482A-97F3-AE7D3A3A32DB}" destId="{C01183B2-7FBE-4323-B88C-3743D7DCBE70}" srcOrd="5" destOrd="0" presId="urn:microsoft.com/office/officeart/2005/8/layout/cycle8"/>
    <dgm:cxn modelId="{C699751F-5974-44F3-A223-A1603B5C844B}" type="presParOf" srcId="{18308569-3F2D-482A-97F3-AE7D3A3A32DB}" destId="{F5E90912-446D-4973-8C5F-ACEF9AECB993}" srcOrd="6" destOrd="0" presId="urn:microsoft.com/office/officeart/2005/8/layout/cycle8"/>
    <dgm:cxn modelId="{D1736F0B-1E13-4337-B224-5F2D207ACE7F}" type="presParOf" srcId="{18308569-3F2D-482A-97F3-AE7D3A3A32DB}" destId="{EEF7F9EB-3BF1-4AA7-840D-16AC81B761FE}" srcOrd="7" destOrd="0" presId="urn:microsoft.com/office/officeart/2005/8/layout/cycle8"/>
    <dgm:cxn modelId="{8828BDB7-AE13-495E-B30B-FC8FC409025E}" type="presParOf" srcId="{18308569-3F2D-482A-97F3-AE7D3A3A32DB}" destId="{64BC98DB-564A-4BCD-BC80-2512BADC4AAB}" srcOrd="8" destOrd="0" presId="urn:microsoft.com/office/officeart/2005/8/layout/cycle8"/>
    <dgm:cxn modelId="{A04D4B06-B53F-451A-AF2F-24EA5BDC8583}" type="presParOf" srcId="{18308569-3F2D-482A-97F3-AE7D3A3A32DB}" destId="{46271E45-D430-47CD-B75A-F40F68B9B86A}" srcOrd="9" destOrd="0" presId="urn:microsoft.com/office/officeart/2005/8/layout/cycle8"/>
    <dgm:cxn modelId="{5209AC36-F86A-4C8B-8452-A36938BD91CF}" type="presParOf" srcId="{18308569-3F2D-482A-97F3-AE7D3A3A32DB}" destId="{79613859-927C-4495-A139-0CFD936AD34B}" srcOrd="10" destOrd="0" presId="urn:microsoft.com/office/officeart/2005/8/layout/cycle8"/>
    <dgm:cxn modelId="{32C244CB-9C92-4333-ACFA-44D9124A93BA}" type="presParOf" srcId="{18308569-3F2D-482A-97F3-AE7D3A3A32DB}" destId="{4F2349ED-7DCE-45C0-9A32-B7298E6D67C4}" srcOrd="11" destOrd="0" presId="urn:microsoft.com/office/officeart/2005/8/layout/cycle8"/>
    <dgm:cxn modelId="{608F003E-89C6-4CAA-93C4-9C3AB25B6014}" type="presParOf" srcId="{18308569-3F2D-482A-97F3-AE7D3A3A32DB}" destId="{9FB3076C-A19C-4C2F-86F9-309533304CDB}" srcOrd="12" destOrd="0" presId="urn:microsoft.com/office/officeart/2005/8/layout/cycle8"/>
    <dgm:cxn modelId="{C9F0890C-1BBD-4A24-BC4A-23BC6A89D73B}" type="presParOf" srcId="{18308569-3F2D-482A-97F3-AE7D3A3A32DB}" destId="{05FEBFAE-57D2-4C08-AD3D-4E2275A14057}" srcOrd="13" destOrd="0" presId="urn:microsoft.com/office/officeart/2005/8/layout/cycle8"/>
    <dgm:cxn modelId="{A7C9FD6D-F5EA-4904-BD09-0B7871A06497}" type="presParOf" srcId="{18308569-3F2D-482A-97F3-AE7D3A3A32DB}" destId="{F4E1B830-B06F-413A-9C42-D503C63EC5AA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1B5A74-1C52-4352-BD63-57958FE2D117}">
      <dsp:nvSpPr>
        <dsp:cNvPr id="0" name=""/>
        <dsp:cNvSpPr/>
      </dsp:nvSpPr>
      <dsp:spPr>
        <a:xfrm>
          <a:off x="3505516" y="282836"/>
          <a:ext cx="3655123" cy="3655123"/>
        </a:xfrm>
        <a:prstGeom prst="pie">
          <a:avLst>
            <a:gd name="adj1" fmla="val 16200000"/>
            <a:gd name="adj2" fmla="val 18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200" b="1" kern="1200">
              <a:solidFill>
                <a:schemeClr val="accent1">
                  <a:lumMod val="50000"/>
                </a:schemeClr>
              </a:solidFill>
              <a:cs typeface="B Titr" panose="00000700000000000000" pitchFamily="2" charset="-78"/>
            </a:rPr>
            <a:t>حاکمیتی و نهادی</a:t>
          </a:r>
          <a:endParaRPr lang="en-US" sz="2200" kern="1200" dirty="0">
            <a:solidFill>
              <a:schemeClr val="accent1">
                <a:lumMod val="50000"/>
              </a:schemeClr>
            </a:solidFill>
            <a:cs typeface="B Titr" panose="00000700000000000000" pitchFamily="2" charset="-78"/>
          </a:endParaRPr>
        </a:p>
      </dsp:txBody>
      <dsp:txXfrm>
        <a:off x="5431853" y="1057375"/>
        <a:ext cx="1305401" cy="1087834"/>
      </dsp:txXfrm>
    </dsp:sp>
    <dsp:sp modelId="{C28C3D24-C633-4D8F-8B28-3AC37BFB2003}">
      <dsp:nvSpPr>
        <dsp:cNvPr id="0" name=""/>
        <dsp:cNvSpPr/>
      </dsp:nvSpPr>
      <dsp:spPr>
        <a:xfrm>
          <a:off x="3430238" y="413377"/>
          <a:ext cx="3655123" cy="3655123"/>
        </a:xfrm>
        <a:prstGeom prst="pie">
          <a:avLst>
            <a:gd name="adj1" fmla="val 1800000"/>
            <a:gd name="adj2" fmla="val 9000000"/>
          </a:avLst>
        </a:prstGeom>
        <a:gradFill rotWithShape="0">
          <a:gsLst>
            <a:gs pos="0">
              <a:schemeClr val="accent4">
                <a:hueOff val="4900445"/>
                <a:satOff val="-20388"/>
                <a:lumOff val="48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4900445"/>
                <a:satOff val="-20388"/>
                <a:lumOff val="48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4900445"/>
                <a:satOff val="-20388"/>
                <a:lumOff val="48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200" b="1" kern="1200">
              <a:solidFill>
                <a:schemeClr val="accent1">
                  <a:lumMod val="50000"/>
                </a:schemeClr>
              </a:solidFill>
              <a:cs typeface="B Titr" panose="00000700000000000000" pitchFamily="2" charset="-78"/>
            </a:rPr>
            <a:t>فنی و زیرساختی</a:t>
          </a:r>
          <a:endParaRPr lang="en-US" sz="2200" b="1" kern="1200" dirty="0">
            <a:solidFill>
              <a:schemeClr val="accent1">
                <a:lumMod val="50000"/>
              </a:schemeClr>
            </a:solidFill>
            <a:cs typeface="B Titr" panose="00000700000000000000" pitchFamily="2" charset="-78"/>
          </a:endParaRPr>
        </a:p>
      </dsp:txBody>
      <dsp:txXfrm>
        <a:off x="4300505" y="2784856"/>
        <a:ext cx="1958102" cy="957294"/>
      </dsp:txXfrm>
    </dsp:sp>
    <dsp:sp modelId="{64BC98DB-564A-4BCD-BC80-2512BADC4AAB}">
      <dsp:nvSpPr>
        <dsp:cNvPr id="0" name=""/>
        <dsp:cNvSpPr/>
      </dsp:nvSpPr>
      <dsp:spPr>
        <a:xfrm>
          <a:off x="3354959" y="282836"/>
          <a:ext cx="3655123" cy="3655123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200" kern="1200">
              <a:solidFill>
                <a:schemeClr val="accent1">
                  <a:lumMod val="50000"/>
                </a:schemeClr>
              </a:solidFill>
              <a:cs typeface="B Titr" panose="00000700000000000000" pitchFamily="2" charset="-78"/>
            </a:rPr>
            <a:t>منابع انسانی و فرهنگی</a:t>
          </a:r>
          <a:endParaRPr lang="en-US" sz="2200" kern="1200" dirty="0">
            <a:solidFill>
              <a:schemeClr val="accent1">
                <a:lumMod val="50000"/>
              </a:schemeClr>
            </a:solidFill>
            <a:cs typeface="B Titr" panose="00000700000000000000" pitchFamily="2" charset="-78"/>
          </a:endParaRPr>
        </a:p>
      </dsp:txBody>
      <dsp:txXfrm>
        <a:off x="3778345" y="1057375"/>
        <a:ext cx="1305401" cy="1087834"/>
      </dsp:txXfrm>
    </dsp:sp>
    <dsp:sp modelId="{9FB3076C-A19C-4C2F-86F9-309533304CDB}">
      <dsp:nvSpPr>
        <dsp:cNvPr id="0" name=""/>
        <dsp:cNvSpPr/>
      </dsp:nvSpPr>
      <dsp:spPr>
        <a:xfrm>
          <a:off x="3279548" y="56567"/>
          <a:ext cx="4107663" cy="4107663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5FEBFAE-57D2-4C08-AD3D-4E2275A14057}">
      <dsp:nvSpPr>
        <dsp:cNvPr id="0" name=""/>
        <dsp:cNvSpPr/>
      </dsp:nvSpPr>
      <dsp:spPr>
        <a:xfrm>
          <a:off x="3203968" y="186876"/>
          <a:ext cx="4107663" cy="4107663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gradFill rotWithShape="0">
          <a:gsLst>
            <a:gs pos="0">
              <a:schemeClr val="accent4">
                <a:hueOff val="4900445"/>
                <a:satOff val="-20388"/>
                <a:lumOff val="48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4900445"/>
                <a:satOff val="-20388"/>
                <a:lumOff val="48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4900445"/>
                <a:satOff val="-20388"/>
                <a:lumOff val="48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4E1B830-B06F-413A-9C42-D503C63EC5AA}">
      <dsp:nvSpPr>
        <dsp:cNvPr id="0" name=""/>
        <dsp:cNvSpPr/>
      </dsp:nvSpPr>
      <dsp:spPr>
        <a:xfrm>
          <a:off x="3128388" y="56567"/>
          <a:ext cx="4107663" cy="4107663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311E8C-58BE-4EBD-8A04-1AF96494390A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0DD492-593A-40F8-AF1D-D185FA922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419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DD492-593A-40F8-AF1D-D185FA9229D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902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67183-A4FB-BEAB-CDE6-44A6A61FAF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9BEF9E-F2ED-1D34-5188-DD5FFDD9A1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07D0D6-D306-BD17-725E-F9EBD1A47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E10A9-F3E1-4CC6-8E5F-EC2CB9329768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8CFB29-02F9-9249-BD80-F6739F2F5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23B70B-85A5-1CA5-B451-7BD25E41D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8E198-E1DC-4F79-A68D-D0444EA25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730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F3278-FD9E-109D-BD42-AF334BC0E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C38741-E683-A645-A478-3A7E29DD1E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6D7CFB-8F45-4A38-C37E-5DDEFECD7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E10A9-F3E1-4CC6-8E5F-EC2CB9329768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A28EE-BC10-42DB-B7D7-4BC4CABB8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BEEB0F-6A42-878A-DF16-A5F7A0A76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8E198-E1DC-4F79-A68D-D0444EA25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25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99ED09-6F58-F3AC-E252-9408ADCF72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5F31EC-1649-C9B1-854C-202AD2FB7C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CDA48-A164-FDAA-00E1-08946D3C6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E10A9-F3E1-4CC6-8E5F-EC2CB9329768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7CBAC8-F71B-ADD7-C7B6-C5B54BF6B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FC827F-D8AE-9AEC-3F5A-2E6DE07FB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8E198-E1DC-4F79-A68D-D0444EA25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098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8F833-A30F-E3BD-1D4C-596BAD7FC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8E9448-7B52-EDFD-1A01-08930E829D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AC8DC9-B884-9CEB-7E70-E3CBBD672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E10A9-F3E1-4CC6-8E5F-EC2CB9329768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95EEC9-BECE-48F3-6024-241AD7CC7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890E21-5389-37C0-DD8D-F21554CDE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8E198-E1DC-4F79-A68D-D0444EA25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000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51A41-0103-EC2E-0E63-9CD0E96B8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3BE0F-2C24-FD35-B266-6001611628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947FC6-9B91-E49C-F571-743634DEF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E10A9-F3E1-4CC6-8E5F-EC2CB9329768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E0235-106F-72F4-F8F6-443634648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B32A5-FB83-590C-4780-5672D39FD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8E198-E1DC-4F79-A68D-D0444EA25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262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EE4E8-6D89-C710-B76B-27BFF0DB6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12404E-1769-2E21-797F-4DEFCA7885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CF7CC2-C248-37CB-C89B-F94684BB94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74E1B7-2EA9-B015-A1D4-59E4E0B83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E10A9-F3E1-4CC6-8E5F-EC2CB9329768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09F73D-59D9-8953-8C3E-29CE0BB14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3D156C-D68A-9C94-E4D2-71A74D027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8E198-E1DC-4F79-A68D-D0444EA25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16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ACDC4-41DF-E0C4-C562-BC0A35993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103B5E-AD8C-5F5C-D646-DAB771E49D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BC55BC-78A7-090E-92F2-7CEEFAC053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D1DAE1-CD3A-E45B-3B85-3E6D0C728F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BC2D11-38A1-377B-BAC2-E9E13D59EB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7BC130-24A7-4FF1-0E6C-7E38BEA33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E10A9-F3E1-4CC6-8E5F-EC2CB9329768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16578D-D02C-8D69-05EF-1BA49DC9B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E3494B-18DE-A655-C61E-38552B8E3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8E198-E1DC-4F79-A68D-D0444EA25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841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9227E-C2B9-4207-DC5D-B9E530C0F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D9E98E-E021-2164-D099-5E082847E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E10A9-F3E1-4CC6-8E5F-EC2CB9329768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104329-2671-F927-BEF1-BD170207B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89B5EB-4349-00C6-C258-D53AEC322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8E198-E1DC-4F79-A68D-D0444EA25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466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5EFB01-3BE2-C95E-140A-94D3AC235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E10A9-F3E1-4CC6-8E5F-EC2CB9329768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BE9D58-96B7-C91B-0D2C-D9416399A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599F06-3929-754B-D457-72FC5FA4D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8E198-E1DC-4F79-A68D-D0444EA25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007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60E7B-AAD3-2762-8E25-C8E4E23D9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8C9774-D0DF-4074-CC6A-9ADC646EF1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49A65-F6EE-9CD5-EF5D-E9B0B8C93A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C77F5F-A60E-0830-73C3-41C41C8EA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E10A9-F3E1-4CC6-8E5F-EC2CB9329768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00F79F-C60E-49A5-76E2-6E2BFF82C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095935-81B6-7066-7B6F-4C1DAB187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8E198-E1DC-4F79-A68D-D0444EA25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670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B43F3-8541-3D80-8C9C-6F2D358D5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98A347-FF1D-23C8-215F-E7A9FB191E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574D80-F5EA-4819-312A-0D30650436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653FE4-AC86-147A-49D0-94EB52FAC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E10A9-F3E1-4CC6-8E5F-EC2CB9329768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9479D1-2135-72D1-B743-CAD10C0EE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61B76B-74CC-3E43-97B8-9F84DC039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8E198-E1DC-4F79-A68D-D0444EA25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818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F916DE-C730-17F0-55A4-4E155E16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3D5211-49E2-829B-B62F-E6DD610CC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7BE552-9F1E-AC24-62AC-525B09E599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E10A9-F3E1-4CC6-8E5F-EC2CB9329768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1AF34-D900-6611-C006-231CC25429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965121-BA8B-754D-53CB-BB7B195F28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8E198-E1DC-4F79-A68D-D0444EA25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328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mailto:drakhtardanesh@gmail.com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veritis.com/wp-content/uploads/2019/11/10-Essential-Digital-Transformation-Trends-of-2025.webp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3000"/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261DFC1-0E75-A94C-F216-29AFEE852978}"/>
              </a:ext>
            </a:extLst>
          </p:cNvPr>
          <p:cNvSpPr/>
          <p:nvPr/>
        </p:nvSpPr>
        <p:spPr>
          <a:xfrm>
            <a:off x="1666816" y="4248910"/>
            <a:ext cx="90091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6600" dirty="0">
                <a:ln w="0">
                  <a:solidFill>
                    <a:srgbClr val="740000"/>
                  </a:solidFill>
                </a:ln>
                <a:solidFill>
                  <a:srgbClr val="C00000"/>
                </a:solidFill>
                <a:cs typeface="B Titr" panose="00000700000000000000" pitchFamily="2" charset="-78"/>
              </a:rPr>
              <a:t>تحول دیجیتال در نظام سلامت</a:t>
            </a:r>
            <a:endParaRPr lang="en-US" sz="6600" dirty="0">
              <a:ln w="0">
                <a:solidFill>
                  <a:srgbClr val="740000"/>
                </a:solidFill>
              </a:ln>
              <a:solidFill>
                <a:srgbClr val="C00000"/>
              </a:solidFill>
              <a:cs typeface="B Titr" panose="00000700000000000000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C64AB2-1D21-13C2-1D2B-4EC0F9073973}"/>
              </a:ext>
            </a:extLst>
          </p:cNvPr>
          <p:cNvSpPr/>
          <p:nvPr/>
        </p:nvSpPr>
        <p:spPr>
          <a:xfrm>
            <a:off x="1844749" y="5451174"/>
            <a:ext cx="231505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2400" b="1" dirty="0">
                <a:ln w="0">
                  <a:solidFill>
                    <a:schemeClr val="tx1"/>
                  </a:solidFill>
                </a:ln>
                <a:cs typeface="B Zar" panose="00000400000000000000" pitchFamily="2" charset="-78"/>
              </a:rPr>
              <a:t>دکتر نیما اختردانش</a:t>
            </a:r>
            <a:endParaRPr lang="en-US" sz="2400" b="1" dirty="0">
              <a:ln w="0">
                <a:solidFill>
                  <a:schemeClr val="tx1"/>
                </a:solidFill>
              </a:ln>
              <a:cs typeface="B Zar" panose="00000400000000000000" pitchFamily="2" charset="-78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5545570-6DAE-2871-4BD0-48C3CF5FB18D}"/>
              </a:ext>
            </a:extLst>
          </p:cNvPr>
          <p:cNvGrpSpPr/>
          <p:nvPr/>
        </p:nvGrpSpPr>
        <p:grpSpPr>
          <a:xfrm>
            <a:off x="9651621" y="171059"/>
            <a:ext cx="2130711" cy="2195409"/>
            <a:chOff x="5030643" y="284181"/>
            <a:chExt cx="2130711" cy="219540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0D98A9F-8924-CC83-ECFA-8DDDC1BDD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0135" y="284181"/>
              <a:ext cx="1451728" cy="1638525"/>
            </a:xfrm>
            <a:prstGeom prst="rect">
              <a:avLst/>
            </a:prstGeom>
            <a:effectLst/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9BC617D-7131-A6FA-6222-1C71AF982317}"/>
                </a:ext>
              </a:extLst>
            </p:cNvPr>
            <p:cNvSpPr/>
            <p:nvPr/>
          </p:nvSpPr>
          <p:spPr>
            <a:xfrm>
              <a:off x="5030643" y="1922706"/>
              <a:ext cx="2130711" cy="55688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a-IR" sz="105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Titr" panose="00000700000000000000" pitchFamily="2" charset="-78"/>
                </a:rPr>
                <a:t>مرکز مدیریت آمار و فن آوری اطلاعات</a:t>
              </a:r>
            </a:p>
            <a:p>
              <a:pPr algn="ctr">
                <a:lnSpc>
                  <a:spcPct val="150000"/>
                </a:lnSpc>
              </a:pPr>
              <a:r>
                <a:rPr lang="fa-IR" sz="1050" b="1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Titr" panose="00000700000000000000" pitchFamily="2" charset="-78"/>
                </a:rPr>
                <a:t>وزارت بهداشت، درمان و آموزش پزشکی</a:t>
              </a:r>
              <a:endParaRPr lang="en-US" sz="105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Titr" panose="000007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9249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92AB8-584F-9506-36B0-9FD4BF59A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ar-SA" b="1" dirty="0">
                <a:cs typeface="B Titr" panose="00000700000000000000" pitchFamily="2" charset="-78"/>
              </a:rPr>
              <a:t>مسیر حرکت در نظام سلامت</a:t>
            </a:r>
            <a:endParaRPr lang="en-US" dirty="0">
              <a:cs typeface="B Titr" panose="000007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E2B29-2F45-3B97-FE3C-C7AD8C82B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7142"/>
            <a:ext cx="10515600" cy="4965733"/>
          </a:xfrm>
        </p:spPr>
        <p:txBody>
          <a:bodyPr>
            <a:normAutofit fontScale="70000" lnSpcReduction="20000"/>
          </a:bodyPr>
          <a:lstStyle/>
          <a:p>
            <a:pPr marL="0" indent="0" algn="just" rtl="1">
              <a:lnSpc>
                <a:spcPct val="150000"/>
              </a:lnSpc>
              <a:buNone/>
            </a:pPr>
            <a:r>
              <a:rPr lang="en-US" sz="3900" b="1" dirty="0">
                <a:solidFill>
                  <a:srgbClr val="0070C0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Digitization</a:t>
            </a:r>
            <a:r>
              <a:rPr lang="fa-IR" b="1" dirty="0">
                <a:latin typeface="Times New Roman" panose="02020603050405020304" pitchFamily="18" charset="0"/>
                <a:cs typeface="B Zar" panose="00000400000000000000" pitchFamily="2" charset="-78"/>
              </a:rPr>
              <a:t> ← </a:t>
            </a:r>
            <a:r>
              <a:rPr lang="ar-SA" dirty="0">
                <a:latin typeface="Times New Roman" panose="02020603050405020304" pitchFamily="18" charset="0"/>
                <a:cs typeface="B Zar" panose="00000400000000000000" pitchFamily="2" charset="-78"/>
              </a:rPr>
              <a:t>ایجاد زیرساخت داده دیجیتال (مثل اسکن اسناد و ثبت دیجیتال نتایج آزمایش)</a:t>
            </a:r>
            <a:endParaRPr lang="fa-IR" dirty="0">
              <a:latin typeface="Times New Roman" panose="02020603050405020304" pitchFamily="18" charset="0"/>
              <a:cs typeface="B Zar" panose="00000400000000000000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r>
              <a:rPr lang="en-US" sz="4300" b="1" dirty="0">
                <a:solidFill>
                  <a:srgbClr val="0070C0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Digitalization</a:t>
            </a:r>
            <a:r>
              <a:rPr lang="fa-IR" b="1" dirty="0">
                <a:latin typeface="Times New Roman" panose="02020603050405020304" pitchFamily="18" charset="0"/>
                <a:cs typeface="B Zar" panose="00000400000000000000" pitchFamily="2" charset="-78"/>
              </a:rPr>
              <a:t> ← </a:t>
            </a:r>
            <a:r>
              <a:rPr lang="ar-SA" dirty="0">
                <a:latin typeface="Times New Roman" panose="02020603050405020304" pitchFamily="18" charset="0"/>
                <a:cs typeface="B Zar" panose="00000400000000000000" pitchFamily="2" charset="-78"/>
              </a:rPr>
              <a:t>بازطراحی خدمات حول این داده‌ها (نسخه‌نویسی، ارجاع بیمار، نظام نظارت مبتنی بر داده)</a:t>
            </a:r>
            <a:endParaRPr lang="fa-IR" dirty="0">
              <a:latin typeface="Times New Roman" panose="02020603050405020304" pitchFamily="18" charset="0"/>
              <a:cs typeface="B Zar" panose="00000400000000000000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r>
              <a:rPr lang="en-US" sz="4300" b="1" dirty="0">
                <a:solidFill>
                  <a:srgbClr val="0070C0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Digital Transformation</a:t>
            </a:r>
            <a:r>
              <a:rPr lang="fa-IR" sz="4300" b="1" dirty="0">
                <a:solidFill>
                  <a:srgbClr val="0070C0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 </a:t>
            </a:r>
            <a:r>
              <a:rPr lang="fa-IR" b="1" dirty="0">
                <a:latin typeface="Times New Roman" panose="02020603050405020304" pitchFamily="18" charset="0"/>
                <a:cs typeface="B Zar" panose="00000400000000000000" pitchFamily="2" charset="-78"/>
              </a:rPr>
              <a:t>← </a:t>
            </a:r>
            <a:r>
              <a:rPr lang="ar-SA" dirty="0">
                <a:latin typeface="Times New Roman" panose="02020603050405020304" pitchFamily="18" charset="0"/>
                <a:cs typeface="B Zar" panose="00000400000000000000" pitchFamily="2" charset="-78"/>
              </a:rPr>
              <a:t>بازآرایی کلان نظام سلامت بر مبنای داده و هوش مصنوعی (شفافیت، پاسخگویی، پیش‌بینی بیماری‌ها، نظام پرداخت مبتنی بر داده</a:t>
            </a:r>
            <a:r>
              <a:rPr lang="fa-IR" dirty="0">
                <a:latin typeface="Times New Roman" panose="02020603050405020304" pitchFamily="18" charset="0"/>
                <a:cs typeface="B Zar" panose="00000400000000000000" pitchFamily="2" charset="-78"/>
              </a:rPr>
              <a:t>)</a:t>
            </a:r>
          </a:p>
          <a:p>
            <a:pPr marL="0" indent="0" algn="just" rtl="1">
              <a:lnSpc>
                <a:spcPct val="150000"/>
              </a:lnSpc>
              <a:buNone/>
            </a:pPr>
            <a:r>
              <a:rPr lang="fa-IR" dirty="0">
                <a:latin typeface="Times New Roman" panose="02020603050405020304" pitchFamily="18" charset="0"/>
                <a:cs typeface="B Zar" panose="00000400000000000000" pitchFamily="2" charset="-78"/>
              </a:rPr>
              <a:t>حرکت از </a:t>
            </a:r>
            <a:r>
              <a:rPr lang="en-US" dirty="0">
                <a:latin typeface="Times New Roman" panose="02020603050405020304" pitchFamily="18" charset="0"/>
                <a:cs typeface="B Zar" panose="00000400000000000000" pitchFamily="2" charset="-78"/>
              </a:rPr>
              <a:t>Digitization </a:t>
            </a:r>
            <a:r>
              <a:rPr lang="fa-IR" dirty="0">
                <a:latin typeface="Times New Roman" panose="02020603050405020304" pitchFamily="18" charset="0"/>
                <a:cs typeface="B Zar" panose="00000400000000000000" pitchFamily="2" charset="-78"/>
              </a:rPr>
              <a:t> به </a:t>
            </a:r>
            <a:r>
              <a:rPr lang="en-US" dirty="0">
                <a:latin typeface="Times New Roman" panose="02020603050405020304" pitchFamily="18" charset="0"/>
                <a:cs typeface="B Zar" panose="00000400000000000000" pitchFamily="2" charset="-78"/>
              </a:rPr>
              <a:t>Digitalization </a:t>
            </a:r>
            <a:r>
              <a:rPr lang="fa-IR" dirty="0">
                <a:latin typeface="Times New Roman" panose="02020603050405020304" pitchFamily="18" charset="0"/>
                <a:cs typeface="B Zar" panose="00000400000000000000" pitchFamily="2" charset="-78"/>
              </a:rPr>
              <a:t> یعنی عبور از «دیجیتالی کردن پرونده‌ها» به «دیجیتالی شدن کل فرایند مراقبت» و این همان نقطه‌ای است که بهره‌وری، کیفیت مراقبت و عدالت سلامت جهش واقعی پیدا می‌کند.</a:t>
            </a:r>
          </a:p>
          <a:p>
            <a:pPr algn="just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dirty="0">
                <a:highlight>
                  <a:srgbClr val="FFF7DD"/>
                </a:highlight>
                <a:latin typeface="Times New Roman" panose="02020603050405020304" pitchFamily="18" charset="0"/>
                <a:cs typeface="B Zar" panose="00000400000000000000" pitchFamily="2" charset="-78"/>
              </a:rPr>
              <a:t> </a:t>
            </a:r>
            <a:r>
              <a:rPr lang="ar-SA" dirty="0">
                <a:highlight>
                  <a:srgbClr val="FFF7DD"/>
                </a:highlight>
                <a:latin typeface="Times New Roman" panose="02020603050405020304" pitchFamily="18" charset="0"/>
                <a:cs typeface="B Zar" panose="00000400000000000000" pitchFamily="2" charset="-78"/>
              </a:rPr>
              <a:t>در ایران ما بخش زیادی از مسیر </a:t>
            </a:r>
            <a:r>
              <a:rPr lang="en-US" dirty="0">
                <a:highlight>
                  <a:srgbClr val="FFF7DD"/>
                </a:highlight>
                <a:latin typeface="Times New Roman" panose="02020603050405020304" pitchFamily="18" charset="0"/>
                <a:cs typeface="B Zar" panose="00000400000000000000" pitchFamily="2" charset="-78"/>
              </a:rPr>
              <a:t>Digitization </a:t>
            </a:r>
            <a:r>
              <a:rPr lang="fa-IR" dirty="0">
                <a:highlight>
                  <a:srgbClr val="FFF7DD"/>
                </a:highlight>
                <a:latin typeface="Times New Roman" panose="02020603050405020304" pitchFamily="18" charset="0"/>
                <a:cs typeface="B Zar" panose="00000400000000000000" pitchFamily="2" charset="-78"/>
              </a:rPr>
              <a:t> </a:t>
            </a:r>
            <a:r>
              <a:rPr lang="ar-SA" dirty="0">
                <a:highlight>
                  <a:srgbClr val="FFF7DD"/>
                </a:highlight>
                <a:latin typeface="Times New Roman" panose="02020603050405020304" pitchFamily="18" charset="0"/>
                <a:cs typeface="B Zar" panose="00000400000000000000" pitchFamily="2" charset="-78"/>
              </a:rPr>
              <a:t>را طی کرده‌ایم (مثل</a:t>
            </a:r>
            <a:r>
              <a:rPr lang="fa-IR" dirty="0">
                <a:highlight>
                  <a:srgbClr val="FFF7DD"/>
                </a:highlight>
                <a:latin typeface="Times New Roman" panose="02020603050405020304" pitchFamily="18" charset="0"/>
                <a:cs typeface="B Zar" panose="00000400000000000000" pitchFamily="2" charset="-78"/>
              </a:rPr>
              <a:t> استقرار</a:t>
            </a:r>
            <a:r>
              <a:rPr lang="ar-SA" dirty="0">
                <a:highlight>
                  <a:srgbClr val="FFF7DD"/>
                </a:highlight>
                <a:latin typeface="Times New Roman" panose="02020603050405020304" pitchFamily="18" charset="0"/>
                <a:cs typeface="B Zar" panose="00000400000000000000" pitchFamily="2" charset="-78"/>
              </a:rPr>
              <a:t> </a:t>
            </a:r>
            <a:r>
              <a:rPr lang="en-US" dirty="0">
                <a:highlight>
                  <a:srgbClr val="FFF7DD"/>
                </a:highlight>
                <a:latin typeface="Times New Roman" panose="02020603050405020304" pitchFamily="18" charset="0"/>
                <a:cs typeface="B Zar" panose="00000400000000000000" pitchFamily="2" charset="-78"/>
              </a:rPr>
              <a:t>HIS</a:t>
            </a:r>
            <a:r>
              <a:rPr lang="ar-SA" dirty="0">
                <a:highlight>
                  <a:srgbClr val="FFF7DD"/>
                </a:highlight>
                <a:latin typeface="Times New Roman" panose="02020603050405020304" pitchFamily="18" charset="0"/>
                <a:cs typeface="B Zar" panose="00000400000000000000" pitchFamily="2" charset="-78"/>
              </a:rPr>
              <a:t>ها، سامانه‌های آزمایشگاهی</a:t>
            </a:r>
            <a:r>
              <a:rPr lang="fa-IR" dirty="0">
                <a:highlight>
                  <a:srgbClr val="FFF7DD"/>
                </a:highlight>
                <a:latin typeface="Times New Roman" panose="02020603050405020304" pitchFamily="18" charset="0"/>
                <a:cs typeface="B Zar" panose="00000400000000000000" pitchFamily="2" charset="-78"/>
              </a:rPr>
              <a:t> و ...</a:t>
            </a:r>
            <a:r>
              <a:rPr lang="ar-SA" dirty="0">
                <a:highlight>
                  <a:srgbClr val="FFF7DD"/>
                </a:highlight>
                <a:latin typeface="Times New Roman" panose="02020603050405020304" pitchFamily="18" charset="0"/>
                <a:cs typeface="B Zar" panose="00000400000000000000" pitchFamily="2" charset="-78"/>
              </a:rPr>
              <a:t>)</a:t>
            </a:r>
            <a:r>
              <a:rPr lang="fa-IR" dirty="0">
                <a:highlight>
                  <a:srgbClr val="FFF7DD"/>
                </a:highlight>
                <a:latin typeface="Times New Roman" panose="02020603050405020304" pitchFamily="18" charset="0"/>
                <a:cs typeface="B Zar" panose="00000400000000000000" pitchFamily="2" charset="-78"/>
              </a:rPr>
              <a:t> و </a:t>
            </a:r>
            <a:r>
              <a:rPr lang="ar-SA" dirty="0">
                <a:highlight>
                  <a:srgbClr val="FFF7DD"/>
                </a:highlight>
                <a:latin typeface="Times New Roman" panose="02020603050405020304" pitchFamily="18" charset="0"/>
                <a:cs typeface="B Zar" panose="00000400000000000000" pitchFamily="2" charset="-78"/>
              </a:rPr>
              <a:t>حرکت به سمت </a:t>
            </a:r>
            <a:r>
              <a:rPr lang="en-US" dirty="0">
                <a:highlight>
                  <a:srgbClr val="FFF7DD"/>
                </a:highlight>
                <a:latin typeface="Times New Roman" panose="02020603050405020304" pitchFamily="18" charset="0"/>
                <a:cs typeface="B Zar" panose="00000400000000000000" pitchFamily="2" charset="-78"/>
              </a:rPr>
              <a:t>Digitalization </a:t>
            </a:r>
            <a:r>
              <a:rPr lang="fa-IR" dirty="0">
                <a:highlight>
                  <a:srgbClr val="FFF7DD"/>
                </a:highlight>
                <a:latin typeface="Times New Roman" panose="02020603050405020304" pitchFamily="18" charset="0"/>
                <a:cs typeface="B Zar" panose="00000400000000000000" pitchFamily="2" charset="-78"/>
              </a:rPr>
              <a:t> </a:t>
            </a:r>
            <a:r>
              <a:rPr lang="ar-SA" dirty="0">
                <a:highlight>
                  <a:srgbClr val="FFF7DD"/>
                </a:highlight>
                <a:latin typeface="Times New Roman" panose="02020603050405020304" pitchFamily="18" charset="0"/>
                <a:cs typeface="B Zar" panose="00000400000000000000" pitchFamily="2" charset="-78"/>
              </a:rPr>
              <a:t>نیازمند</a:t>
            </a:r>
            <a:r>
              <a:rPr lang="fa-IR" dirty="0">
                <a:highlight>
                  <a:srgbClr val="FFF7DD"/>
                </a:highlight>
                <a:latin typeface="Times New Roman" panose="02020603050405020304" pitchFamily="18" charset="0"/>
                <a:cs typeface="B Zar" panose="00000400000000000000" pitchFamily="2" charset="-78"/>
              </a:rPr>
              <a:t> </a:t>
            </a:r>
            <a:r>
              <a:rPr lang="ar-SA" sz="2800" dirty="0">
                <a:highlight>
                  <a:srgbClr val="FFF7DD"/>
                </a:highlight>
                <a:latin typeface="Times New Roman" panose="02020603050405020304" pitchFamily="18" charset="0"/>
                <a:cs typeface="B Zar" panose="00000400000000000000" pitchFamily="2" charset="-78"/>
              </a:rPr>
              <a:t>یکپارچگی سامانه‌ها</a:t>
            </a:r>
            <a:r>
              <a:rPr lang="fa-IR" sz="2800" dirty="0">
                <a:highlight>
                  <a:srgbClr val="FFF7DD"/>
                </a:highlight>
                <a:latin typeface="Times New Roman" panose="02020603050405020304" pitchFamily="18" charset="0"/>
                <a:cs typeface="B Zar" panose="00000400000000000000" pitchFamily="2" charset="-78"/>
              </a:rPr>
              <a:t> (</a:t>
            </a:r>
            <a:r>
              <a:rPr lang="en-US" dirty="0">
                <a:highlight>
                  <a:srgbClr val="FFF7DD"/>
                </a:highlight>
                <a:latin typeface="Times New Roman" panose="02020603050405020304" pitchFamily="18" charset="0"/>
                <a:cs typeface="B Zar" panose="00000400000000000000" pitchFamily="2" charset="-78"/>
              </a:rPr>
              <a:t>Interoperability</a:t>
            </a:r>
            <a:r>
              <a:rPr lang="fa-IR" sz="2800" dirty="0">
                <a:highlight>
                  <a:srgbClr val="FFF7DD"/>
                </a:highlight>
                <a:latin typeface="Times New Roman" panose="02020603050405020304" pitchFamily="18" charset="0"/>
                <a:cs typeface="B Zar" panose="00000400000000000000" pitchFamily="2" charset="-78"/>
              </a:rPr>
              <a:t>)</a:t>
            </a:r>
            <a:r>
              <a:rPr lang="fa-IR" dirty="0">
                <a:highlight>
                  <a:srgbClr val="FFF7DD"/>
                </a:highlight>
                <a:latin typeface="Times New Roman" panose="02020603050405020304" pitchFamily="18" charset="0"/>
                <a:cs typeface="B Zar" panose="00000400000000000000" pitchFamily="2" charset="-78"/>
              </a:rPr>
              <a:t>، </a:t>
            </a:r>
            <a:r>
              <a:rPr lang="ar-SA" sz="2800" dirty="0">
                <a:highlight>
                  <a:srgbClr val="FFF7DD"/>
                </a:highlight>
                <a:latin typeface="Times New Roman" panose="02020603050405020304" pitchFamily="18" charset="0"/>
                <a:cs typeface="B Zar" panose="00000400000000000000" pitchFamily="2" charset="-78"/>
              </a:rPr>
              <a:t>استانداردهای داده</a:t>
            </a:r>
            <a:r>
              <a:rPr lang="fa-IR" sz="2800" dirty="0">
                <a:highlight>
                  <a:srgbClr val="FFF7DD"/>
                </a:highlight>
                <a:latin typeface="Times New Roman" panose="02020603050405020304" pitchFamily="18" charset="0"/>
                <a:cs typeface="B Zar" panose="00000400000000000000" pitchFamily="2" charset="-78"/>
              </a:rPr>
              <a:t> (</a:t>
            </a:r>
            <a:r>
              <a:rPr lang="en-US" dirty="0">
                <a:highlight>
                  <a:srgbClr val="FFF7DD"/>
                </a:highlight>
                <a:latin typeface="Times New Roman" panose="02020603050405020304" pitchFamily="18" charset="0"/>
                <a:cs typeface="B Zar" panose="00000400000000000000" pitchFamily="2" charset="-78"/>
              </a:rPr>
              <a:t>FHIR</a:t>
            </a:r>
            <a:r>
              <a:rPr lang="fa-IR" dirty="0">
                <a:highlight>
                  <a:srgbClr val="FFF7DD"/>
                </a:highlight>
                <a:latin typeface="Times New Roman" panose="02020603050405020304" pitchFamily="18" charset="0"/>
                <a:cs typeface="B Zar" panose="00000400000000000000" pitchFamily="2" charset="-78"/>
              </a:rPr>
              <a:t>، </a:t>
            </a:r>
            <a:r>
              <a:rPr lang="en-US" dirty="0">
                <a:highlight>
                  <a:srgbClr val="FFF7DD"/>
                </a:highlight>
                <a:latin typeface="Times New Roman" panose="02020603050405020304" pitchFamily="18" charset="0"/>
                <a:cs typeface="B Zar" panose="00000400000000000000" pitchFamily="2" charset="-78"/>
              </a:rPr>
              <a:t>SNOMED</a:t>
            </a:r>
            <a:r>
              <a:rPr lang="fa-IR" sz="2800" dirty="0">
                <a:highlight>
                  <a:srgbClr val="FFF7DD"/>
                </a:highlight>
                <a:latin typeface="Times New Roman" panose="02020603050405020304" pitchFamily="18" charset="0"/>
                <a:cs typeface="B Zar" panose="00000400000000000000" pitchFamily="2" charset="-78"/>
              </a:rPr>
              <a:t>)</a:t>
            </a:r>
            <a:r>
              <a:rPr lang="fa-IR" dirty="0">
                <a:highlight>
                  <a:srgbClr val="FFF7DD"/>
                </a:highlight>
                <a:latin typeface="Times New Roman" panose="02020603050405020304" pitchFamily="18" charset="0"/>
                <a:cs typeface="B Zar" panose="00000400000000000000" pitchFamily="2" charset="-78"/>
              </a:rPr>
              <a:t>، </a:t>
            </a:r>
            <a:r>
              <a:rPr lang="ar-SA" sz="2800" dirty="0">
                <a:highlight>
                  <a:srgbClr val="FFF7DD"/>
                </a:highlight>
                <a:latin typeface="Times New Roman" panose="02020603050405020304" pitchFamily="18" charset="0"/>
                <a:cs typeface="B Zar" panose="00000400000000000000" pitchFamily="2" charset="-78"/>
              </a:rPr>
              <a:t>موتورهای قواعد و اعتبارسنج داده‌ها</a:t>
            </a:r>
            <a:r>
              <a:rPr lang="fa-IR" sz="2800" dirty="0">
                <a:highlight>
                  <a:srgbClr val="FFF7DD"/>
                </a:highlight>
                <a:latin typeface="Times New Roman" panose="02020603050405020304" pitchFamily="18" charset="0"/>
                <a:cs typeface="B Zar" panose="00000400000000000000" pitchFamily="2" charset="-78"/>
              </a:rPr>
              <a:t> و </a:t>
            </a:r>
            <a:r>
              <a:rPr lang="ar-SA" sz="2800" dirty="0">
                <a:highlight>
                  <a:srgbClr val="FFF7DD"/>
                </a:highlight>
                <a:latin typeface="Times New Roman" panose="02020603050405020304" pitchFamily="18" charset="0"/>
                <a:cs typeface="B Zar" panose="00000400000000000000" pitchFamily="2" charset="-78"/>
              </a:rPr>
              <a:t>بازطراحی فرایندها در </a:t>
            </a:r>
            <a:r>
              <a:rPr lang="fa-IR" sz="2800" dirty="0">
                <a:highlight>
                  <a:srgbClr val="FFF7DD"/>
                </a:highlight>
                <a:latin typeface="Times New Roman" panose="02020603050405020304" pitchFamily="18" charset="0"/>
                <a:cs typeface="B Zar" panose="00000400000000000000" pitchFamily="2" charset="-78"/>
              </a:rPr>
              <a:t>نظام </a:t>
            </a:r>
            <a:r>
              <a:rPr lang="ar-SA" sz="2800" dirty="0">
                <a:highlight>
                  <a:srgbClr val="FFF7DD"/>
                </a:highlight>
                <a:latin typeface="Times New Roman" panose="02020603050405020304" pitchFamily="18" charset="0"/>
                <a:cs typeface="B Zar" panose="00000400000000000000" pitchFamily="2" charset="-78"/>
              </a:rPr>
              <a:t>شبکه (نه صرفاً جایگزینی کاغذ با کامپیوتر)</a:t>
            </a:r>
            <a:r>
              <a:rPr lang="fa-IR" sz="2800" dirty="0">
                <a:highlight>
                  <a:srgbClr val="FFF7DD"/>
                </a:highlight>
                <a:latin typeface="Times New Roman" panose="02020603050405020304" pitchFamily="18" charset="0"/>
                <a:cs typeface="B Zar" panose="00000400000000000000" pitchFamily="2" charset="-78"/>
              </a:rPr>
              <a:t> می‌‍ باشد.</a:t>
            </a:r>
            <a:endParaRPr lang="ar-SA" sz="2800" dirty="0">
              <a:highlight>
                <a:srgbClr val="FFF7DD"/>
              </a:highlight>
              <a:latin typeface="Times New Roman" panose="02020603050405020304" pitchFamily="18" charset="0"/>
              <a:cs typeface="B Zar" panose="00000400000000000000" pitchFamily="2" charset="-78"/>
            </a:endParaRPr>
          </a:p>
          <a:p>
            <a:pPr algn="just" rtl="1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ar-SA" dirty="0">
              <a:latin typeface="Times New Roman" panose="02020603050405020304" pitchFamily="18" charset="0"/>
              <a:cs typeface="B Zar" panose="00000400000000000000" pitchFamily="2" charset="-78"/>
            </a:endParaRPr>
          </a:p>
          <a:p>
            <a:pPr algn="just" rtl="1">
              <a:lnSpc>
                <a:spcPct val="150000"/>
              </a:lnSpc>
            </a:pPr>
            <a:endParaRPr lang="en-US" dirty="0">
              <a:latin typeface="Times New Roman" panose="02020603050405020304" pitchFamily="18" charset="0"/>
              <a:cs typeface="B Za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03432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374E342-BAAB-038C-C32F-5528AA6322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5745" y="0"/>
            <a:ext cx="96805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781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0F4A05F-2A91-9235-03F9-4F721B215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6CCD44B-3AA2-BE18-FCA1-27530FFE9B61}"/>
              </a:ext>
            </a:extLst>
          </p:cNvPr>
          <p:cNvSpPr/>
          <p:nvPr/>
        </p:nvSpPr>
        <p:spPr>
          <a:xfrm rot="173474">
            <a:off x="7440222" y="3958211"/>
            <a:ext cx="4895937" cy="1569660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/>
        </p:spPr>
        <p:txBody>
          <a:bodyPr wrap="square" lIns="91440" tIns="45720" rIns="91440" bIns="45720">
            <a:spAutoFit/>
          </a:bodyPr>
          <a:lstStyle/>
          <a:p>
            <a:r>
              <a:rPr lang="fa-IR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Titr" panose="00000700000000000000" pitchFamily="2" charset="-78"/>
              </a:rPr>
              <a:t>عناصر اساسی</a:t>
            </a:r>
          </a:p>
          <a:p>
            <a:r>
              <a:rPr lang="fa-IR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Titr" panose="00000700000000000000" pitchFamily="2" charset="-78"/>
              </a:rPr>
              <a:t>برای تحول دیجیتال</a:t>
            </a:r>
            <a:endParaRPr lang="en-US" sz="4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37090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FA696C-F339-EB28-1409-71E4856D2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6232D6B-558A-C2CD-62C4-024E6F319C8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7791"/>
          <a:stretch>
            <a:fillRect/>
          </a:stretch>
        </p:blipFill>
        <p:spPr>
          <a:xfrm>
            <a:off x="571893" y="197404"/>
            <a:ext cx="11048214" cy="646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19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F8755-8EB6-638B-BE53-6370981DB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/>
            <a:r>
              <a:rPr lang="ar-SA" b="1" dirty="0">
                <a:cs typeface="B Titr" panose="00000700000000000000" pitchFamily="2" charset="-78"/>
              </a:rPr>
              <a:t>معرفی پنج عنصر اساسی برای تحول </a:t>
            </a:r>
            <a:r>
              <a:rPr lang="fa-IR" b="1" dirty="0">
                <a:cs typeface="B Titr" panose="00000700000000000000" pitchFamily="2" charset="-78"/>
              </a:rPr>
              <a:t>دیجیتال</a:t>
            </a:r>
            <a:br>
              <a:rPr lang="fa-IR" b="1" dirty="0">
                <a:cs typeface="B Titr" panose="00000700000000000000" pitchFamily="2" charset="-78"/>
              </a:rPr>
            </a:br>
            <a:r>
              <a:rPr lang="fa-IR" sz="2800" b="1" dirty="0">
                <a:solidFill>
                  <a:srgbClr val="C00000"/>
                </a:solidFill>
                <a:cs typeface="B Zar" panose="00000400000000000000" pitchFamily="2" charset="-78"/>
              </a:rPr>
              <a:t>هدف: نشان دادن روند تبدیل شدن به یک سازمان متمرکز بر داده‌ها</a:t>
            </a:r>
            <a:endParaRPr lang="en-US" b="1" dirty="0">
              <a:solidFill>
                <a:srgbClr val="C00000"/>
              </a:solidFill>
              <a:cs typeface="B Zar" panose="00000400000000000000" pitchFamily="2" charset="-78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C689030-EBF7-871C-6DC1-D81490595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algn="just" rtl="1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People </a:t>
            </a:r>
            <a:r>
              <a:rPr lang="fa-IR" sz="2400" b="1" dirty="0">
                <a:solidFill>
                  <a:srgbClr val="0070C0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 (</a:t>
            </a:r>
            <a:r>
              <a:rPr lang="ar-S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مردم</a:t>
            </a:r>
            <a:r>
              <a:rPr lang="fa-IR" sz="2400" b="1" dirty="0">
                <a:solidFill>
                  <a:srgbClr val="0070C0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): </a:t>
            </a:r>
          </a:p>
          <a:p>
            <a:pPr lvl="1" algn="just" rtl="1">
              <a:lnSpc>
                <a:spcPct val="100000"/>
              </a:lnSpc>
            </a:pPr>
            <a:r>
              <a:rPr lang="ar-SA" b="1" dirty="0">
                <a:latin typeface="Times New Roman" panose="02020603050405020304" pitchFamily="18" charset="0"/>
                <a:cs typeface="B Zar" panose="00000400000000000000" pitchFamily="2" charset="-78"/>
              </a:rPr>
              <a:t>شامل مصرف‌کنندگان، کارمندان و مشتریان</a:t>
            </a:r>
            <a:endParaRPr lang="fa-IR" b="1" dirty="0">
              <a:latin typeface="Times New Roman" panose="02020603050405020304" pitchFamily="18" charset="0"/>
              <a:cs typeface="B Zar" panose="00000400000000000000" pitchFamily="2" charset="-78"/>
            </a:endParaRPr>
          </a:p>
          <a:p>
            <a:pPr lvl="1" algn="just" rtl="1">
              <a:lnSpc>
                <a:spcPct val="100000"/>
              </a:lnSpc>
            </a:pPr>
            <a:r>
              <a:rPr lang="ar-SA" b="1" dirty="0">
                <a:latin typeface="Times New Roman" panose="02020603050405020304" pitchFamily="18" charset="0"/>
                <a:cs typeface="B Zar" panose="00000400000000000000" pitchFamily="2" charset="-78"/>
              </a:rPr>
              <a:t>پایه و اساس تمامی داده‌ها و اطلاعات در سازمان‌ها </a:t>
            </a:r>
            <a:endParaRPr lang="fa-IR" b="1" dirty="0">
              <a:latin typeface="Times New Roman" panose="02020603050405020304" pitchFamily="18" charset="0"/>
              <a:cs typeface="B Zar" panose="00000400000000000000" pitchFamily="2" charset="-78"/>
            </a:endParaRPr>
          </a:p>
          <a:p>
            <a:pPr algn="just" rtl="1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Data</a:t>
            </a:r>
            <a:r>
              <a:rPr lang="fa-IR" sz="2400" b="1" dirty="0">
                <a:solidFill>
                  <a:srgbClr val="0070C0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  (</a:t>
            </a:r>
            <a:r>
              <a:rPr lang="ar-S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داده‌ها</a:t>
            </a:r>
            <a:r>
              <a:rPr lang="fa-IR" sz="2400" b="1" dirty="0">
                <a:solidFill>
                  <a:srgbClr val="0070C0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): </a:t>
            </a:r>
          </a:p>
          <a:p>
            <a:pPr lvl="1" algn="just" rtl="1">
              <a:lnSpc>
                <a:spcPct val="100000"/>
              </a:lnSpc>
            </a:pPr>
            <a:r>
              <a:rPr lang="ar-SA" b="1" dirty="0">
                <a:latin typeface="Times New Roman" panose="02020603050405020304" pitchFamily="18" charset="0"/>
                <a:cs typeface="B Zar" panose="00000400000000000000" pitchFamily="2" charset="-78"/>
              </a:rPr>
              <a:t>ثبت داده‌های دیجیتال مربوط به افراد (مردم) </a:t>
            </a:r>
            <a:endParaRPr lang="fa-IR" b="1" dirty="0">
              <a:latin typeface="Times New Roman" panose="02020603050405020304" pitchFamily="18" charset="0"/>
              <a:cs typeface="B Zar" panose="00000400000000000000" pitchFamily="2" charset="-78"/>
            </a:endParaRPr>
          </a:p>
          <a:p>
            <a:pPr lvl="1" algn="just" rtl="1">
              <a:lnSpc>
                <a:spcPct val="100000"/>
              </a:lnSpc>
            </a:pPr>
            <a:r>
              <a:rPr lang="ar-SA" b="1" dirty="0">
                <a:latin typeface="Times New Roman" panose="02020603050405020304" pitchFamily="18" charset="0"/>
                <a:cs typeface="B Zar" panose="00000400000000000000" pitchFamily="2" charset="-78"/>
              </a:rPr>
              <a:t>ارزیابی نتایج و دستاوردهای این داده‌ها برای تصمیم‌گیری بهتر</a:t>
            </a:r>
            <a:endParaRPr lang="fa-IR" b="1" dirty="0">
              <a:latin typeface="Times New Roman" panose="02020603050405020304" pitchFamily="18" charset="0"/>
              <a:cs typeface="B Za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38543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F3E7BF-0A97-7A34-D03F-A1F77DD5B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B2CF7-B536-91C3-6B95-B909265FF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/>
            <a:r>
              <a:rPr lang="ar-SA" b="1" dirty="0">
                <a:cs typeface="B Titr" panose="00000700000000000000" pitchFamily="2" charset="-78"/>
              </a:rPr>
              <a:t>تحلیل داده‌ها و نتایج عملی</a:t>
            </a:r>
            <a:endParaRPr lang="en-US" b="1" dirty="0">
              <a:solidFill>
                <a:srgbClr val="C00000"/>
              </a:solidFill>
              <a:cs typeface="B Zar" panose="00000400000000000000" pitchFamily="2" charset="-78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FE0D729-C32F-44B3-36C1-6532108460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8799"/>
            <a:ext cx="10515600" cy="4348163"/>
          </a:xfrm>
        </p:spPr>
        <p:txBody>
          <a:bodyPr>
            <a:noAutofit/>
          </a:bodyPr>
          <a:lstStyle/>
          <a:p>
            <a:pPr algn="just" rt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fa-IR" sz="2400" b="1" dirty="0">
                <a:solidFill>
                  <a:srgbClr val="0070C0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 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Insights</a:t>
            </a:r>
            <a:r>
              <a:rPr lang="fa-IR" sz="2400" b="1" dirty="0">
                <a:solidFill>
                  <a:srgbClr val="0070C0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 (</a:t>
            </a:r>
            <a:r>
              <a:rPr lang="ar-S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بینش‌ها</a:t>
            </a:r>
            <a:r>
              <a:rPr lang="fa-IR" sz="2400" b="1" dirty="0">
                <a:solidFill>
                  <a:srgbClr val="0070C0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):</a:t>
            </a:r>
          </a:p>
          <a:p>
            <a:pPr algn="just" rtl="1">
              <a:lnSpc>
                <a:spcPct val="100000"/>
              </a:lnSpc>
              <a:spcBef>
                <a:spcPts val="0"/>
              </a:spcBef>
            </a:pPr>
            <a:r>
              <a:rPr lang="ar-SA" sz="2400" b="1" dirty="0">
                <a:latin typeface="Times New Roman" panose="02020603050405020304" pitchFamily="18" charset="0"/>
                <a:cs typeface="B Zar" panose="00000400000000000000" pitchFamily="2" charset="-78"/>
              </a:rPr>
              <a:t>تفسیر معنادار داده‌ها برای به دست آوردن اطلاعات ارزشمند</a:t>
            </a:r>
            <a:endParaRPr lang="fa-IR" sz="2400" b="1" dirty="0">
              <a:latin typeface="Times New Roman" panose="02020603050405020304" pitchFamily="18" charset="0"/>
              <a:cs typeface="B Zar" panose="00000400000000000000" pitchFamily="2" charset="-78"/>
            </a:endParaRPr>
          </a:p>
          <a:p>
            <a:pPr algn="just" rtl="1">
              <a:lnSpc>
                <a:spcPct val="100000"/>
              </a:lnSpc>
              <a:spcBef>
                <a:spcPts val="0"/>
              </a:spcBef>
            </a:pPr>
            <a:r>
              <a:rPr lang="ar-SA" sz="2400" b="1" dirty="0">
                <a:latin typeface="Times New Roman" panose="02020603050405020304" pitchFamily="18" charset="0"/>
                <a:cs typeface="B Zar" panose="00000400000000000000" pitchFamily="2" charset="-78"/>
              </a:rPr>
              <a:t>این مرحله به تجزیه و تحلیل داده‌ها پرداخته و زمینه</a:t>
            </a:r>
            <a:r>
              <a:rPr lang="fa-IR" sz="2400" b="1" dirty="0">
                <a:latin typeface="Times New Roman" panose="02020603050405020304" pitchFamily="18" charset="0"/>
                <a:cs typeface="B Zar" panose="00000400000000000000" pitchFamily="2" charset="-78"/>
              </a:rPr>
              <a:t> را</a:t>
            </a:r>
            <a:r>
              <a:rPr lang="ar-SA" sz="2400" b="1" dirty="0">
                <a:latin typeface="Times New Roman" panose="02020603050405020304" pitchFamily="18" charset="0"/>
                <a:cs typeface="B Zar" panose="00000400000000000000" pitchFamily="2" charset="-78"/>
              </a:rPr>
              <a:t> برای تصمیم‌گیری‌های آگاهانه فراهم می‌کند</a:t>
            </a:r>
            <a:r>
              <a:rPr lang="fa-IR" sz="2400" b="1" dirty="0">
                <a:latin typeface="Times New Roman" panose="02020603050405020304" pitchFamily="18" charset="0"/>
                <a:cs typeface="B Zar" panose="00000400000000000000" pitchFamily="2" charset="-78"/>
              </a:rPr>
              <a:t>.</a:t>
            </a:r>
          </a:p>
          <a:p>
            <a:pPr algn="just" rt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Action </a:t>
            </a:r>
            <a:r>
              <a:rPr lang="fa-IR" sz="2400" b="1" dirty="0">
                <a:solidFill>
                  <a:srgbClr val="0070C0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 (</a:t>
            </a:r>
            <a:r>
              <a:rPr lang="ar-S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اقدام)</a:t>
            </a:r>
            <a:r>
              <a:rPr lang="fa-IR" sz="2400" b="1" dirty="0">
                <a:solidFill>
                  <a:srgbClr val="0070C0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: </a:t>
            </a:r>
          </a:p>
          <a:p>
            <a:pPr algn="just" rtl="1">
              <a:lnSpc>
                <a:spcPct val="100000"/>
              </a:lnSpc>
              <a:spcBef>
                <a:spcPts val="0"/>
              </a:spcBef>
            </a:pPr>
            <a:r>
              <a:rPr lang="ar-SA" sz="2400" b="1" dirty="0">
                <a:latin typeface="Times New Roman" panose="02020603050405020304" pitchFamily="18" charset="0"/>
                <a:cs typeface="B Zar" panose="00000400000000000000" pitchFamily="2" charset="-78"/>
              </a:rPr>
              <a:t>تغییرات در رفتار، تصمیمات و استراتژی‌ها بر اساس بینش‌های به دست آمده از داده‌ها</a:t>
            </a:r>
            <a:endParaRPr lang="fa-IR" sz="2400" b="1" dirty="0">
              <a:latin typeface="Times New Roman" panose="02020603050405020304" pitchFamily="18" charset="0"/>
              <a:cs typeface="B Zar" panose="00000400000000000000" pitchFamily="2" charset="-78"/>
            </a:endParaRPr>
          </a:p>
          <a:p>
            <a:pPr algn="just" rtl="1">
              <a:lnSpc>
                <a:spcPct val="100000"/>
              </a:lnSpc>
              <a:spcBef>
                <a:spcPts val="0"/>
              </a:spcBef>
            </a:pPr>
            <a:r>
              <a:rPr lang="ar-SA" sz="2400" b="1" dirty="0">
                <a:latin typeface="Times New Roman" panose="02020603050405020304" pitchFamily="18" charset="0"/>
                <a:cs typeface="B Zar" panose="00000400000000000000" pitchFamily="2" charset="-78"/>
              </a:rPr>
              <a:t>این مرحله به عمل کردن بر اساس تحلیل‌ها و داده‌ها می‌پردازد</a:t>
            </a:r>
            <a:r>
              <a:rPr lang="fa-IR" sz="2400" b="1" dirty="0">
                <a:latin typeface="Times New Roman" panose="02020603050405020304" pitchFamily="18" charset="0"/>
                <a:cs typeface="B Zar" panose="00000400000000000000" pitchFamily="2" charset="-78"/>
              </a:rPr>
              <a:t>.</a:t>
            </a:r>
          </a:p>
          <a:p>
            <a:pPr algn="just" rt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fa-IR" sz="2400" b="1" dirty="0">
                <a:solidFill>
                  <a:srgbClr val="0070C0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 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Results</a:t>
            </a:r>
            <a:r>
              <a:rPr lang="fa-IR" sz="2400" b="1" dirty="0">
                <a:solidFill>
                  <a:srgbClr val="0070C0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 (نتایج) :</a:t>
            </a:r>
          </a:p>
          <a:p>
            <a:pPr algn="just" rtl="1">
              <a:lnSpc>
                <a:spcPct val="100000"/>
              </a:lnSpc>
              <a:spcBef>
                <a:spcPts val="0"/>
              </a:spcBef>
            </a:pPr>
            <a:r>
              <a:rPr lang="ar-SA" sz="2400" b="1" dirty="0">
                <a:latin typeface="Times New Roman" panose="02020603050405020304" pitchFamily="18" charset="0"/>
                <a:cs typeface="B Zar" panose="00000400000000000000" pitchFamily="2" charset="-78"/>
              </a:rPr>
              <a:t>ارزیابی نتایج و سنجش میزان بازگشت سرمایه</a:t>
            </a:r>
            <a:r>
              <a:rPr lang="fa-IR" sz="2400" b="1" dirty="0">
                <a:latin typeface="Times New Roman" panose="02020603050405020304" pitchFamily="18" charset="0"/>
                <a:cs typeface="B Zar" panose="00000400000000000000" pitchFamily="2" charset="-78"/>
              </a:rPr>
              <a:t> (</a:t>
            </a:r>
            <a:r>
              <a:rPr lang="en-US" sz="2400" b="1" dirty="0">
                <a:latin typeface="Times New Roman" panose="02020603050405020304" pitchFamily="18" charset="0"/>
                <a:cs typeface="B Zar" panose="00000400000000000000" pitchFamily="2" charset="-78"/>
              </a:rPr>
              <a:t>ROI</a:t>
            </a:r>
            <a:r>
              <a:rPr lang="fa-IR" sz="2400" b="1" dirty="0">
                <a:latin typeface="Times New Roman" panose="02020603050405020304" pitchFamily="18" charset="0"/>
                <a:cs typeface="B Zar" panose="00000400000000000000" pitchFamily="2" charset="-78"/>
              </a:rPr>
              <a:t>)، </a:t>
            </a:r>
            <a:r>
              <a:rPr lang="ar-SA" sz="2400" b="1" dirty="0">
                <a:latin typeface="Times New Roman" panose="02020603050405020304" pitchFamily="18" charset="0"/>
                <a:cs typeface="B Zar" panose="00000400000000000000" pitchFamily="2" charset="-78"/>
              </a:rPr>
              <a:t>تاثیر و مفید بودن اقدامات صورت گرفته</a:t>
            </a:r>
            <a:endParaRPr lang="fa-IR" sz="2400" b="1" dirty="0">
              <a:latin typeface="Times New Roman" panose="02020603050405020304" pitchFamily="18" charset="0"/>
              <a:cs typeface="B Zar" panose="00000400000000000000" pitchFamily="2" charset="-78"/>
            </a:endParaRPr>
          </a:p>
          <a:p>
            <a:pPr algn="just" rtl="1">
              <a:lnSpc>
                <a:spcPct val="100000"/>
              </a:lnSpc>
              <a:spcBef>
                <a:spcPts val="0"/>
              </a:spcBef>
            </a:pPr>
            <a:r>
              <a:rPr lang="ar-SA" sz="2400" b="1" dirty="0">
                <a:latin typeface="Times New Roman" panose="02020603050405020304" pitchFamily="18" charset="0"/>
                <a:cs typeface="B Zar" panose="00000400000000000000" pitchFamily="2" charset="-78"/>
              </a:rPr>
              <a:t>به معنای اندازه‌گیری اثربخشی تغییرات و بهبودها در سازمان است</a:t>
            </a:r>
            <a:endParaRPr lang="fa-IR" sz="2400" b="1" dirty="0">
              <a:latin typeface="Times New Roman" panose="02020603050405020304" pitchFamily="18" charset="0"/>
              <a:cs typeface="B Za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782797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DDD22F-D7FE-03DE-4C45-86E3D0F8DB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08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F57C0-31D0-C799-98A7-1CC737627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601"/>
            <a:ext cx="10515600" cy="1325563"/>
          </a:xfrm>
        </p:spPr>
        <p:txBody>
          <a:bodyPr/>
          <a:lstStyle/>
          <a:p>
            <a:pPr algn="ctr" rtl="1"/>
            <a:r>
              <a:rPr lang="ar-SA" b="1" dirty="0">
                <a:cs typeface="B Titr" panose="00000700000000000000" pitchFamily="2" charset="-78"/>
              </a:rPr>
              <a:t>ضرورت نقشه‌راه راهبردی </a:t>
            </a:r>
            <a:r>
              <a:rPr lang="fa-IR" b="1" dirty="0">
                <a:cs typeface="B Titr" panose="00000700000000000000" pitchFamily="2" charset="-78"/>
              </a:rPr>
              <a:t>دیجیتال</a:t>
            </a:r>
            <a:r>
              <a:rPr lang="ar-SA" b="1" dirty="0">
                <a:cs typeface="B Titr" panose="00000700000000000000" pitchFamily="2" charset="-78"/>
              </a:rPr>
              <a:t> در نظام سلامت</a:t>
            </a:r>
            <a:endParaRPr lang="en-US" b="1" dirty="0">
              <a:cs typeface="B Titr" panose="000007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615C6C-D303-6002-4997-F284E906C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6164"/>
            <a:ext cx="10515600" cy="4351338"/>
          </a:xfrm>
        </p:spPr>
        <p:txBody>
          <a:bodyPr>
            <a:normAutofit fontScale="92500"/>
          </a:bodyPr>
          <a:lstStyle/>
          <a:p>
            <a:pPr marL="0" indent="0" algn="just" rtl="1">
              <a:lnSpc>
                <a:spcPct val="150000"/>
              </a:lnSpc>
              <a:buNone/>
            </a:pPr>
            <a:r>
              <a:rPr lang="ar-SA" sz="3000" dirty="0">
                <a:solidFill>
                  <a:srgbClr val="C00000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توصیه سیاستی</a:t>
            </a:r>
            <a:r>
              <a:rPr lang="fa-IR" sz="3000" dirty="0">
                <a:solidFill>
                  <a:srgbClr val="C00000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 </a:t>
            </a:r>
          </a:p>
          <a:p>
            <a:pPr lvl="1" algn="just" rtl="1">
              <a:lnSpc>
                <a:spcPct val="150000"/>
              </a:lnSpc>
            </a:pPr>
            <a:r>
              <a:rPr lang="ar-SA" sz="2800" b="1" dirty="0">
                <a:latin typeface="Times New Roman" panose="02020603050405020304" pitchFamily="18" charset="0"/>
                <a:cs typeface="B Zar" panose="00000400000000000000" pitchFamily="2" charset="-78"/>
              </a:rPr>
              <a:t>تدوین و استقرار نقشه‌راه راهبردی دیجیتال در سطح وزارت بهداشت به‌عنوان بخشی جدایی‌ناپذیر از برنامه راهبردی کلان</a:t>
            </a:r>
            <a:endParaRPr lang="fa-IR" sz="2800" b="1" dirty="0">
              <a:latin typeface="Times New Roman" panose="02020603050405020304" pitchFamily="18" charset="0"/>
              <a:cs typeface="B Zar" panose="00000400000000000000" pitchFamily="2" charset="-78"/>
            </a:endParaRPr>
          </a:p>
          <a:p>
            <a:pPr lvl="1" algn="just" rtl="1">
              <a:lnSpc>
                <a:spcPct val="150000"/>
              </a:lnSpc>
            </a:pPr>
            <a:r>
              <a:rPr lang="ar-SA" sz="2800" b="1" dirty="0">
                <a:latin typeface="Times New Roman" panose="02020603050405020304" pitchFamily="18" charset="0"/>
                <a:cs typeface="B Zar" panose="00000400000000000000" pitchFamily="2" charset="-78"/>
              </a:rPr>
              <a:t>ایجاد سازوکارهای هماهنگی میان سیاست‌های دیجیتال و اهداف کلان سلامت ملی</a:t>
            </a:r>
            <a:endParaRPr lang="fa-IR" sz="2800" b="1" dirty="0">
              <a:latin typeface="Times New Roman" panose="02020603050405020304" pitchFamily="18" charset="0"/>
              <a:cs typeface="B Zar" panose="00000400000000000000" pitchFamily="2" charset="-78"/>
            </a:endParaRPr>
          </a:p>
          <a:p>
            <a:pPr lvl="1" algn="just" rtl="1">
              <a:lnSpc>
                <a:spcPct val="150000"/>
              </a:lnSpc>
            </a:pPr>
            <a:r>
              <a:rPr lang="ar-SA" sz="2800" b="1" dirty="0">
                <a:latin typeface="Times New Roman" panose="02020603050405020304" pitchFamily="18" charset="0"/>
                <a:cs typeface="B Zar" panose="00000400000000000000" pitchFamily="2" charset="-78"/>
              </a:rPr>
              <a:t>پایش و به‌روزرسانی دوره‌ای نقشه‌راه متناسب با تحولات فناوری و الزامات عملیاتی</a:t>
            </a:r>
            <a:endParaRPr lang="en-US" sz="2800" b="1" dirty="0">
              <a:latin typeface="Times New Roman" panose="02020603050405020304" pitchFamily="18" charset="0"/>
              <a:cs typeface="B Za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12904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6D6FC2-1BFA-66B0-3962-2CE1F6E1B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4D5E1-177E-8511-2505-4FC6B8052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601"/>
            <a:ext cx="10515600" cy="1325563"/>
          </a:xfrm>
        </p:spPr>
        <p:txBody>
          <a:bodyPr/>
          <a:lstStyle/>
          <a:p>
            <a:pPr algn="ctr" rtl="1"/>
            <a:r>
              <a:rPr lang="ar-SA" b="1" dirty="0">
                <a:cs typeface="B Titr" panose="00000700000000000000" pitchFamily="2" charset="-78"/>
              </a:rPr>
              <a:t>ضرورت نقشه‌راه راهبردی </a:t>
            </a:r>
            <a:r>
              <a:rPr lang="fa-IR" b="1" dirty="0">
                <a:cs typeface="B Titr" panose="00000700000000000000" pitchFamily="2" charset="-78"/>
              </a:rPr>
              <a:t>دیجیتال</a:t>
            </a:r>
            <a:r>
              <a:rPr lang="ar-SA" b="1" dirty="0">
                <a:cs typeface="B Titr" panose="00000700000000000000" pitchFamily="2" charset="-78"/>
              </a:rPr>
              <a:t> در نظام سلامت</a:t>
            </a:r>
            <a:endParaRPr lang="en-US" b="1" dirty="0">
              <a:cs typeface="B Titr" panose="000007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300B3A-C7A1-9752-0030-974E07703C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5306" y="1436162"/>
            <a:ext cx="7988431" cy="5096611"/>
          </a:xfrm>
        </p:spPr>
        <p:txBody>
          <a:bodyPr>
            <a:normAutofit fontScale="70000" lnSpcReduction="20000"/>
          </a:bodyPr>
          <a:lstStyle/>
          <a:p>
            <a:pPr marL="0" indent="0" algn="just" rtl="1">
              <a:lnSpc>
                <a:spcPct val="150000"/>
              </a:lnSpc>
              <a:buNone/>
            </a:pPr>
            <a:r>
              <a:rPr lang="ar-SA" sz="3000" dirty="0">
                <a:solidFill>
                  <a:srgbClr val="C00000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تعریف نقشه‌راه دیجیتال</a:t>
            </a:r>
            <a:endParaRPr lang="fa-IR" sz="3000" dirty="0">
              <a:solidFill>
                <a:srgbClr val="C00000"/>
              </a:solidFill>
              <a:latin typeface="Times New Roman" panose="02020603050405020304" pitchFamily="18" charset="0"/>
              <a:cs typeface="B Titr" panose="00000700000000000000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r>
              <a:rPr lang="ar-SA" b="1" dirty="0">
                <a:latin typeface="Times New Roman" panose="02020603050405020304" pitchFamily="18" charset="0"/>
                <a:cs typeface="B Zar" panose="00000400000000000000" pitchFamily="2" charset="-78"/>
              </a:rPr>
              <a:t>نقشه‌راه</a:t>
            </a:r>
            <a:r>
              <a:rPr lang="ar-SA" sz="2800" b="1" dirty="0">
                <a:latin typeface="Times New Roman" panose="02020603050405020304" pitchFamily="18" charset="0"/>
                <a:cs typeface="B Zar" panose="00000400000000000000" pitchFamily="2" charset="-78"/>
              </a:rPr>
              <a:t> راهبردی دیجیتال بازنگری جامعی از کل ردپای دیجیتال وزارت بهداشت</a:t>
            </a:r>
            <a:endParaRPr lang="en-US" sz="2800" b="1" dirty="0">
              <a:latin typeface="Times New Roman" panose="02020603050405020304" pitchFamily="18" charset="0"/>
              <a:cs typeface="B Zar" panose="00000400000000000000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r>
              <a:rPr lang="ar-SA" sz="2800" b="1" dirty="0">
                <a:latin typeface="Times New Roman" panose="02020603050405020304" pitchFamily="18" charset="0"/>
                <a:cs typeface="B Zar" panose="00000400000000000000" pitchFamily="2" charset="-78"/>
              </a:rPr>
              <a:t>به دست می‌دهد:</a:t>
            </a:r>
            <a:endParaRPr lang="fa-IR" sz="2800" b="1" dirty="0">
              <a:latin typeface="Times New Roman" panose="02020603050405020304" pitchFamily="18" charset="0"/>
              <a:cs typeface="B Zar" panose="00000400000000000000" pitchFamily="2" charset="-78"/>
            </a:endParaRPr>
          </a:p>
          <a:p>
            <a:pPr marL="685800" algn="just" rtl="1">
              <a:lnSpc>
                <a:spcPct val="160000"/>
              </a:lnSpc>
              <a:spcBef>
                <a:spcPts val="500"/>
              </a:spcBef>
            </a:pPr>
            <a:r>
              <a:rPr lang="ar-SA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سامانه‌های ملی و بیمارستانی</a:t>
            </a:r>
            <a:endParaRPr lang="fa-IR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B Zar" panose="00000400000000000000" pitchFamily="2" charset="-78"/>
            </a:endParaRPr>
          </a:p>
          <a:p>
            <a:pPr marL="685800" algn="just" rtl="1">
              <a:lnSpc>
                <a:spcPct val="160000"/>
              </a:lnSpc>
              <a:spcBef>
                <a:spcPts val="500"/>
              </a:spcBef>
            </a:pPr>
            <a:r>
              <a:rPr lang="ar-SA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یکپارچه‌سازی تبادل داده‌ها و فرآیندها</a:t>
            </a:r>
            <a:endParaRPr lang="fa-IR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B Zar" panose="00000400000000000000" pitchFamily="2" charset="-78"/>
            </a:endParaRPr>
          </a:p>
          <a:p>
            <a:pPr marL="685800" algn="just" rtl="1">
              <a:lnSpc>
                <a:spcPct val="160000"/>
              </a:lnSpc>
              <a:spcBef>
                <a:spcPts val="500"/>
              </a:spcBef>
            </a:pPr>
            <a:r>
              <a:rPr lang="ar-SA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زیرساخت‌های پشتیبان و اداری</a:t>
            </a:r>
            <a:endParaRPr lang="fa-IR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B Zar" panose="00000400000000000000" pitchFamily="2" charset="-78"/>
            </a:endParaRPr>
          </a:p>
          <a:p>
            <a:pPr marL="685800" algn="just" rtl="1">
              <a:lnSpc>
                <a:spcPct val="160000"/>
              </a:lnSpc>
              <a:spcBef>
                <a:spcPts val="500"/>
              </a:spcBef>
            </a:pPr>
            <a:r>
              <a:rPr lang="ar-SA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شبکه‌های داخلی و بسترهای اطلاع‌رسانی</a:t>
            </a:r>
            <a:endParaRPr lang="fa-IR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B Zar" panose="00000400000000000000" pitchFamily="2" charset="-78"/>
            </a:endParaRPr>
          </a:p>
          <a:p>
            <a:pPr marL="685800" algn="just" rtl="1">
              <a:lnSpc>
                <a:spcPct val="160000"/>
              </a:lnSpc>
              <a:spcBef>
                <a:spcPts val="500"/>
              </a:spcBef>
            </a:pPr>
            <a:r>
              <a:rPr lang="ar-SA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ابزارهای خودکارسازی و تحلیل داده</a:t>
            </a:r>
            <a:endParaRPr lang="fa-IR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B Zar" panose="00000400000000000000" pitchFamily="2" charset="-78"/>
            </a:endParaRPr>
          </a:p>
          <a:p>
            <a:pPr marL="0" indent="0" algn="just" rtl="1">
              <a:lnSpc>
                <a:spcPct val="160000"/>
              </a:lnSpc>
              <a:spcBef>
                <a:spcPts val="500"/>
              </a:spcBef>
              <a:buNone/>
            </a:pPr>
            <a:r>
              <a:rPr lang="ar-SA" sz="2800" b="1" dirty="0">
                <a:latin typeface="Times New Roman" panose="02020603050405020304" pitchFamily="18" charset="0"/>
                <a:cs typeface="B Zar" panose="00000400000000000000" pitchFamily="2" charset="-78"/>
              </a:rPr>
              <a:t>این نقشه‌راه در افق چندساله، تحولات </a:t>
            </a:r>
            <a:r>
              <a:rPr lang="ar-SA" sz="2900" b="1" dirty="0">
                <a:latin typeface="Times New Roman" panose="02020603050405020304" pitchFamily="18" charset="0"/>
                <a:cs typeface="B Zar" panose="00000400000000000000" pitchFamily="2" charset="-78"/>
              </a:rPr>
              <a:t>فناورانه</a:t>
            </a:r>
            <a:r>
              <a:rPr lang="ar-SA" sz="2800" b="1" dirty="0">
                <a:latin typeface="Times New Roman" panose="02020603050405020304" pitchFamily="18" charset="0"/>
                <a:cs typeface="B Zar" panose="00000400000000000000" pitchFamily="2" charset="-78"/>
              </a:rPr>
              <a:t> و تغییرات عملیاتی را پیش‌بینی کرده</a:t>
            </a:r>
            <a:endParaRPr lang="en-US" sz="2800" b="1" dirty="0">
              <a:latin typeface="Times New Roman" panose="02020603050405020304" pitchFamily="18" charset="0"/>
              <a:cs typeface="B Zar" panose="00000400000000000000" pitchFamily="2" charset="-78"/>
            </a:endParaRPr>
          </a:p>
          <a:p>
            <a:pPr marL="0" indent="0" algn="just" rtl="1">
              <a:lnSpc>
                <a:spcPct val="160000"/>
              </a:lnSpc>
              <a:spcBef>
                <a:spcPts val="500"/>
              </a:spcBef>
              <a:buNone/>
            </a:pPr>
            <a:r>
              <a:rPr lang="ar-SA" sz="2800" b="1" dirty="0">
                <a:latin typeface="Times New Roman" panose="02020603050405020304" pitchFamily="18" charset="0"/>
                <a:cs typeface="B Zar" panose="00000400000000000000" pitchFamily="2" charset="-78"/>
              </a:rPr>
              <a:t>و نظام سلامت را در مسیر انعطاف‌پذیری، صرفه‌جویی هزینه و آینده‌نگری قرار می‌دهد.</a:t>
            </a:r>
            <a:endParaRPr lang="en-US" sz="2800" b="1" dirty="0">
              <a:latin typeface="Times New Roman" panose="02020603050405020304" pitchFamily="18" charset="0"/>
              <a:cs typeface="B Zar" panose="00000400000000000000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35E140-9B8A-1B80-3C8A-AEF6F2358B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179" y="1464368"/>
            <a:ext cx="3240127" cy="5040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4240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B07A43-03F7-8BD5-2274-25C58BC019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EE724-FBC8-E3F1-D09C-7F081FD80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7100" y="110601"/>
            <a:ext cx="5257800" cy="1325563"/>
          </a:xfrm>
        </p:spPr>
        <p:txBody>
          <a:bodyPr>
            <a:normAutofit/>
          </a:bodyPr>
          <a:lstStyle/>
          <a:p>
            <a:pPr algn="ctr" rtl="1"/>
            <a:r>
              <a:rPr lang="ar-SA" b="1" dirty="0">
                <a:cs typeface="B Titr" panose="00000700000000000000" pitchFamily="2" charset="-78"/>
              </a:rPr>
              <a:t>ارزش افزوده اصل</a:t>
            </a:r>
            <a:br>
              <a:rPr lang="en-US" b="1" dirty="0">
                <a:cs typeface="B Titr" panose="00000700000000000000" pitchFamily="2" charset="-78"/>
              </a:rPr>
            </a:br>
            <a:br>
              <a:rPr lang="en-US" sz="1050" b="1" dirty="0">
                <a:cs typeface="B Titr" panose="00000700000000000000" pitchFamily="2" charset="-78"/>
              </a:rPr>
            </a:br>
            <a:r>
              <a:rPr lang="ar-SA" sz="2400" b="1" dirty="0">
                <a:cs typeface="B Titr" panose="00000700000000000000" pitchFamily="2" charset="-78"/>
              </a:rPr>
              <a:t>‹یک‌بار گردآوری، استفاده برای مقاصد متعدد›</a:t>
            </a:r>
            <a:endParaRPr lang="en-US" b="1" dirty="0">
              <a:cs typeface="B Titr" panose="000007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65125B-9636-8AB8-D88D-064FE6E26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5306" y="1436162"/>
            <a:ext cx="8141652" cy="5311237"/>
          </a:xfrm>
        </p:spPr>
        <p:txBody>
          <a:bodyPr>
            <a:normAutofit fontScale="92500" lnSpcReduction="10000"/>
          </a:bodyPr>
          <a:lstStyle/>
          <a:p>
            <a:pPr marL="0" indent="0" algn="just" rtl="1">
              <a:lnSpc>
                <a:spcPct val="150000"/>
              </a:lnSpc>
              <a:buNone/>
            </a:pPr>
            <a:r>
              <a:rPr lang="ar-SA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یک بار جمع‌آوری </a:t>
            </a:r>
            <a:r>
              <a:rPr lang="ar-SA" sz="2000" b="1" dirty="0">
                <a:latin typeface="Times New Roman" panose="02020603050405020304" pitchFamily="18" charset="0"/>
                <a:cs typeface="B Zar" panose="00000400000000000000" pitchFamily="2" charset="-78"/>
              </a:rPr>
              <a:t>← داده‌ها مستقیماً در نقطه ارائه خدمت</a:t>
            </a:r>
            <a:r>
              <a:rPr lang="fa-IR" sz="2000" b="1" dirty="0">
                <a:latin typeface="Times New Roman" panose="02020603050405020304" pitchFamily="18" charset="0"/>
                <a:cs typeface="B Zar" panose="00000400000000000000" pitchFamily="2" charset="-78"/>
              </a:rPr>
              <a:t> (</a:t>
            </a:r>
            <a:r>
              <a:rPr lang="en-US" sz="2000" b="1" dirty="0">
                <a:latin typeface="Times New Roman" panose="02020603050405020304" pitchFamily="18" charset="0"/>
                <a:cs typeface="B Zar" panose="00000400000000000000" pitchFamily="2" charset="-78"/>
              </a:rPr>
              <a:t>Point of Care</a:t>
            </a:r>
            <a:r>
              <a:rPr lang="fa-IR" sz="2000" b="1" dirty="0">
                <a:latin typeface="Times New Roman" panose="02020603050405020304" pitchFamily="18" charset="0"/>
                <a:cs typeface="B Zar" panose="00000400000000000000" pitchFamily="2" charset="-78"/>
              </a:rPr>
              <a:t>)</a:t>
            </a:r>
            <a:r>
              <a:rPr lang="ar-SA" sz="2000" b="1" dirty="0">
                <a:latin typeface="Times New Roman" panose="02020603050405020304" pitchFamily="18" charset="0"/>
                <a:cs typeface="B Zar" panose="00000400000000000000" pitchFamily="2" charset="-78"/>
              </a:rPr>
              <a:t> وارد می‌شوند (برای مثال در سامانه پرونده الکترونیک بیمار، سامانه ثبت مرگ مادری یا سامانه ثبت‌نام واکسیناسیون). این کار باعث می‌شود داده فقط یک بار و در محل تولید خود ثبت شود و نیاز به تکرار یا ورود مجدد در سطوح مختلف از بین برود.</a:t>
            </a:r>
            <a:endParaRPr lang="fa-IR" sz="2000" b="1" dirty="0">
              <a:latin typeface="Times New Roman" panose="02020603050405020304" pitchFamily="18" charset="0"/>
              <a:cs typeface="B Zar" panose="00000400000000000000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r>
              <a:rPr lang="ar-SA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استفاده برای مقاصد متعدد </a:t>
            </a:r>
            <a:r>
              <a:rPr lang="ar-SA" sz="2000" b="1" dirty="0">
                <a:latin typeface="Times New Roman" panose="02020603050405020304" pitchFamily="18" charset="0"/>
                <a:cs typeface="B Zar" panose="00000400000000000000" pitchFamily="2" charset="-78"/>
              </a:rPr>
              <a:t>← همین داده‌های اولیه اگر بر اساس استانداردهای تبادل‌پذیری</a:t>
            </a:r>
            <a:r>
              <a:rPr lang="fa-IR" sz="2000" b="1" dirty="0">
                <a:latin typeface="Times New Roman" panose="02020603050405020304" pitchFamily="18" charset="0"/>
                <a:cs typeface="B Zar" panose="00000400000000000000" pitchFamily="2" charset="-78"/>
              </a:rPr>
              <a:t> (</a:t>
            </a:r>
            <a:r>
              <a:rPr lang="ar-SA" sz="2000" b="1" dirty="0">
                <a:latin typeface="Times New Roman" panose="02020603050405020304" pitchFamily="18" charset="0"/>
                <a:cs typeface="B Zar" panose="00000400000000000000" pitchFamily="2" charset="-78"/>
              </a:rPr>
              <a:t>مانند </a:t>
            </a:r>
            <a:r>
              <a:rPr lang="en-US" sz="2000" b="1" dirty="0">
                <a:latin typeface="Times New Roman" panose="02020603050405020304" pitchFamily="18" charset="0"/>
                <a:cs typeface="B Zar" panose="00000400000000000000" pitchFamily="2" charset="-78"/>
              </a:rPr>
              <a:t>HL7 FHIR، SNOMED CT، ICD-10/11</a:t>
            </a:r>
            <a:r>
              <a:rPr lang="fa-IR" sz="2000" b="1" dirty="0">
                <a:latin typeface="Times New Roman" panose="02020603050405020304" pitchFamily="18" charset="0"/>
                <a:cs typeface="B Zar" panose="00000400000000000000" pitchFamily="2" charset="-78"/>
              </a:rPr>
              <a:t>)</a:t>
            </a:r>
            <a:r>
              <a:rPr lang="en-US" sz="2000" b="1" dirty="0">
                <a:latin typeface="Times New Roman" panose="02020603050405020304" pitchFamily="18" charset="0"/>
                <a:cs typeface="B Zar" panose="00000400000000000000" pitchFamily="2" charset="-78"/>
              </a:rPr>
              <a:t> </a:t>
            </a:r>
            <a:r>
              <a:rPr lang="ar-SA" sz="2000" b="1" dirty="0">
                <a:latin typeface="Times New Roman" panose="02020603050405020304" pitchFamily="18" charset="0"/>
                <a:cs typeface="B Zar" panose="00000400000000000000" pitchFamily="2" charset="-78"/>
              </a:rPr>
              <a:t>ثبت شوند، می‌توانند به صورت همزمان و خودکار در کارکردهای مختلف مورد استفاده قرار گیرند، از جمل</a:t>
            </a:r>
            <a:r>
              <a:rPr lang="fa-IR" sz="2000" b="1" dirty="0">
                <a:latin typeface="Times New Roman" panose="02020603050405020304" pitchFamily="18" charset="0"/>
                <a:cs typeface="B Zar" panose="00000400000000000000" pitchFamily="2" charset="-78"/>
              </a:rPr>
              <a:t>ه:</a:t>
            </a:r>
            <a:endParaRPr lang="fa-IR" sz="1800" b="1" dirty="0">
              <a:latin typeface="Times New Roman" panose="02020603050405020304" pitchFamily="18" charset="0"/>
              <a:cs typeface="B Zar" panose="00000400000000000000" pitchFamily="2" charset="-78"/>
            </a:endParaRPr>
          </a:p>
          <a:p>
            <a:pPr algn="just" rtl="1">
              <a:lnSpc>
                <a:spcPct val="100000"/>
              </a:lnSpc>
            </a:pPr>
            <a:r>
              <a:rPr lang="ar-SA" sz="2000" b="1" dirty="0">
                <a:solidFill>
                  <a:srgbClr val="7030A0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پشتیبانی مستقیم از مراقبت بالینی بیمار</a:t>
            </a:r>
            <a:endParaRPr lang="fa-IR" sz="2000" b="1" dirty="0">
              <a:solidFill>
                <a:srgbClr val="7030A0"/>
              </a:solidFill>
              <a:latin typeface="Times New Roman" panose="02020603050405020304" pitchFamily="18" charset="0"/>
              <a:cs typeface="B Zar" panose="00000400000000000000" pitchFamily="2" charset="-78"/>
            </a:endParaRPr>
          </a:p>
          <a:p>
            <a:pPr algn="just" rtl="1">
              <a:lnSpc>
                <a:spcPct val="100000"/>
              </a:lnSpc>
            </a:pPr>
            <a:r>
              <a:rPr lang="ar-SA" sz="2000" b="1" dirty="0">
                <a:solidFill>
                  <a:srgbClr val="7030A0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مدیریت و برنامه‌ریزی در مراکز درمانی و شبکه‌های بهداشتی</a:t>
            </a:r>
            <a:endParaRPr lang="fa-IR" sz="2000" b="1" dirty="0">
              <a:solidFill>
                <a:srgbClr val="7030A0"/>
              </a:solidFill>
              <a:latin typeface="Times New Roman" panose="02020603050405020304" pitchFamily="18" charset="0"/>
              <a:cs typeface="B Zar" panose="00000400000000000000" pitchFamily="2" charset="-78"/>
            </a:endParaRPr>
          </a:p>
          <a:p>
            <a:pPr algn="just" rtl="1">
              <a:lnSpc>
                <a:spcPct val="100000"/>
              </a:lnSpc>
            </a:pPr>
            <a:r>
              <a:rPr lang="ar-SA" sz="2000" b="1" dirty="0">
                <a:solidFill>
                  <a:srgbClr val="7030A0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تولید خودکار شاخص‌های تجمیعی در سطح شهرستان</a:t>
            </a:r>
            <a:r>
              <a:rPr lang="fa-IR" sz="2000" b="1" dirty="0">
                <a:solidFill>
                  <a:srgbClr val="7030A0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‌ها یا دانشگاهی</a:t>
            </a:r>
            <a:r>
              <a:rPr lang="ar-SA" sz="2000" b="1" dirty="0">
                <a:solidFill>
                  <a:srgbClr val="7030A0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 و ملی</a:t>
            </a:r>
            <a:endParaRPr lang="fa-IR" sz="2000" b="1" dirty="0">
              <a:solidFill>
                <a:srgbClr val="7030A0"/>
              </a:solidFill>
              <a:latin typeface="Times New Roman" panose="02020603050405020304" pitchFamily="18" charset="0"/>
              <a:cs typeface="B Zar" panose="00000400000000000000" pitchFamily="2" charset="-78"/>
            </a:endParaRPr>
          </a:p>
          <a:p>
            <a:pPr algn="just" rtl="1">
              <a:lnSpc>
                <a:spcPct val="100000"/>
              </a:lnSpc>
            </a:pPr>
            <a:r>
              <a:rPr lang="ar-SA" sz="2000" b="1" dirty="0">
                <a:solidFill>
                  <a:srgbClr val="7030A0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تصمیم‌سازی سیاست‌گذاران</a:t>
            </a:r>
            <a:endParaRPr lang="fa-IR" sz="2000" b="1" dirty="0">
              <a:solidFill>
                <a:srgbClr val="7030A0"/>
              </a:solidFill>
              <a:latin typeface="Times New Roman" panose="02020603050405020304" pitchFamily="18" charset="0"/>
              <a:cs typeface="B Zar" panose="00000400000000000000" pitchFamily="2" charset="-78"/>
            </a:endParaRPr>
          </a:p>
          <a:p>
            <a:pPr algn="just" rtl="1">
              <a:lnSpc>
                <a:spcPct val="100000"/>
              </a:lnSpc>
            </a:pPr>
            <a:r>
              <a:rPr lang="ar-SA" sz="2000" b="1" dirty="0">
                <a:solidFill>
                  <a:srgbClr val="7030A0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پاسخگویی به نیازهای نظارتی و نظام پایش اپیدمیولوژیک</a:t>
            </a:r>
            <a:endParaRPr lang="en-US" sz="2000" b="1" dirty="0">
              <a:solidFill>
                <a:srgbClr val="7030A0"/>
              </a:solidFill>
              <a:latin typeface="Times New Roman" panose="02020603050405020304" pitchFamily="18" charset="0"/>
              <a:cs typeface="B Zar" panose="00000400000000000000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89742C-827A-9040-CA85-38C817AE28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1" t="8540" r="5833" b="5238"/>
          <a:stretch>
            <a:fillRect/>
          </a:stretch>
        </p:blipFill>
        <p:spPr>
          <a:xfrm>
            <a:off x="508263" y="1385091"/>
            <a:ext cx="2783577" cy="5071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F7A989-6EEF-210E-8ED8-34E8C1198CA7}"/>
              </a:ext>
            </a:extLst>
          </p:cNvPr>
          <p:cNvSpPr txBox="1"/>
          <p:nvPr/>
        </p:nvSpPr>
        <p:spPr>
          <a:xfrm>
            <a:off x="9387673" y="962956"/>
            <a:ext cx="2449285" cy="473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 rtl="1">
              <a:lnSpc>
                <a:spcPct val="150000"/>
              </a:lnSpc>
              <a:buNone/>
            </a:pPr>
            <a:r>
              <a:rPr lang="fa-IR" sz="1800" dirty="0">
                <a:solidFill>
                  <a:srgbClr val="C00000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سند سازمان جهانی بهداشت: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3B6B4E-F750-DFE5-993B-4B1E0CB6B8B3}"/>
              </a:ext>
            </a:extLst>
          </p:cNvPr>
          <p:cNvSpPr txBox="1"/>
          <p:nvPr/>
        </p:nvSpPr>
        <p:spPr>
          <a:xfrm>
            <a:off x="508262" y="773382"/>
            <a:ext cx="27835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The added value of “collect once,</a:t>
            </a:r>
          </a:p>
          <a:p>
            <a:pPr algn="ctr"/>
            <a:r>
              <a:rPr lang="en-US" sz="1400" b="1" dirty="0"/>
              <a:t>use for many purposes” principle</a:t>
            </a:r>
          </a:p>
        </p:txBody>
      </p:sp>
    </p:spTree>
    <p:extLst>
      <p:ext uri="{BB962C8B-B14F-4D97-AF65-F5344CB8AC3E}">
        <p14:creationId xmlns:p14="http://schemas.microsoft.com/office/powerpoint/2010/main" val="4203579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FD391-31A9-CC81-7035-DF753AC50C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39365"/>
            <a:ext cx="10515600" cy="5837598"/>
          </a:xfrm>
        </p:spPr>
        <p:txBody>
          <a:bodyPr>
            <a:normAutofit lnSpcReduction="10000"/>
          </a:bodyPr>
          <a:lstStyle/>
          <a:p>
            <a:pPr algn="just"/>
            <a:endParaRPr lang="en-US" dirty="0"/>
          </a:p>
          <a:p>
            <a:r>
              <a:rPr lang="en-US" dirty="0">
                <a:solidFill>
                  <a:srgbClr val="C00000"/>
                </a:solidFill>
                <a:latin typeface="Arial Black" panose="020B0A04020102020204" pitchFamily="34" charset="0"/>
              </a:rPr>
              <a:t>Transitioning legacy paper and digital systems to interoperable, integrated and comprehensive digital systems that promote health system objectives and improve data utilization is a daunting endeavour.</a:t>
            </a:r>
          </a:p>
          <a:p>
            <a:pPr algn="just"/>
            <a:endParaRPr lang="en-US" dirty="0"/>
          </a:p>
          <a:p>
            <a:pPr algn="just"/>
            <a:endParaRPr lang="en-US" dirty="0"/>
          </a:p>
          <a:p>
            <a:pPr algn="just" rtl="1">
              <a:buFont typeface="Courier New" panose="02070309020205020404" pitchFamily="49" charset="0"/>
              <a:buChar char="o"/>
            </a:pPr>
            <a:r>
              <a:rPr lang="fa-IR" sz="4400" dirty="0">
                <a:cs typeface="B Kourosh" panose="00000400000000000000" pitchFamily="2" charset="-78"/>
              </a:rPr>
              <a:t> سازمان جهانی بهداشت :</a:t>
            </a:r>
            <a:endParaRPr lang="en-US" sz="4400" dirty="0">
              <a:cs typeface="B Kourosh" panose="00000400000000000000" pitchFamily="2" charset="-78"/>
            </a:endParaRPr>
          </a:p>
          <a:p>
            <a:pPr marL="0" indent="0" algn="r" rtl="1">
              <a:buNone/>
            </a:pPr>
            <a:r>
              <a:rPr lang="ar-SA" sz="4400" dirty="0">
                <a:cs typeface="B Kourosh" panose="00000400000000000000" pitchFamily="2" charset="-78"/>
              </a:rPr>
              <a:t>انتقال از سیستم‌های کاغذی و دیجیتال قدیمی به سیستم‌های دیجیتال جامع، یکپارچه و سازگار که اهداف نظام سلامت را ارتقا</a:t>
            </a:r>
            <a:r>
              <a:rPr lang="fa-IR" sz="4400" dirty="0">
                <a:cs typeface="B Kourosh" panose="00000400000000000000" pitchFamily="2" charset="-78"/>
              </a:rPr>
              <a:t>ء</a:t>
            </a:r>
            <a:r>
              <a:rPr lang="ar-SA" sz="4400" dirty="0">
                <a:cs typeface="B Kourosh" panose="00000400000000000000" pitchFamily="2" charset="-78"/>
              </a:rPr>
              <a:t> داده و استفاده از داده‌ها را بهبود بخشند، </a:t>
            </a:r>
            <a:r>
              <a:rPr lang="ar-SA" sz="4800" dirty="0">
                <a:solidFill>
                  <a:srgbClr val="7030A0"/>
                </a:solidFill>
                <a:cs typeface="B Kourosh" panose="00000400000000000000" pitchFamily="2" charset="-78"/>
              </a:rPr>
              <a:t>تلاشی دلهره‌آور </a:t>
            </a:r>
            <a:r>
              <a:rPr lang="ar-SA" sz="4400" dirty="0">
                <a:cs typeface="B Kourosh" panose="00000400000000000000" pitchFamily="2" charset="-78"/>
              </a:rPr>
              <a:t>است</a:t>
            </a:r>
            <a:r>
              <a:rPr lang="en-US" sz="4400" dirty="0">
                <a:cs typeface="B Kourosh" panose="00000400000000000000" pitchFamily="2" charset="-78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33734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893FB-4493-856B-BC67-677D3ADF2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32152"/>
            <a:ext cx="12192000" cy="2010429"/>
          </a:xfrm>
          <a:solidFill>
            <a:srgbClr val="E4AA59"/>
          </a:solidFill>
        </p:spPr>
        <p:txBody>
          <a:bodyPr>
            <a:normAutofit/>
          </a:bodyPr>
          <a:lstStyle/>
          <a:p>
            <a:pPr algn="ctr" rtl="1"/>
            <a:r>
              <a:rPr lang="fa-IR" sz="6700" b="1" dirty="0">
                <a:solidFill>
                  <a:srgbClr val="740000"/>
                </a:solidFill>
                <a:cs typeface="B Titr" panose="00000700000000000000" pitchFamily="2" charset="-78"/>
              </a:rPr>
              <a:t>حکمرانی داده مبنا</a:t>
            </a:r>
            <a:br>
              <a:rPr lang="fa-IR" b="1" dirty="0">
                <a:cs typeface="B Titr" panose="00000700000000000000" pitchFamily="2" charset="-78"/>
              </a:rPr>
            </a:br>
            <a:r>
              <a:rPr lang="fa-IR" sz="4700" b="1" dirty="0">
                <a:solidFill>
                  <a:srgbClr val="1C364B"/>
                </a:solidFill>
                <a:cs typeface="B Titr" panose="00000700000000000000" pitchFamily="2" charset="-78"/>
              </a:rPr>
              <a:t>و نسبت آن با تحول دیجیتال</a:t>
            </a:r>
            <a:endParaRPr lang="en-US" sz="4700" b="1" dirty="0">
              <a:solidFill>
                <a:srgbClr val="1C364B"/>
              </a:solidFill>
              <a:cs typeface="B Titr" panose="00000700000000000000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5EB8AE-5A0B-C0EC-20D5-E962FAFF77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547" y="479025"/>
            <a:ext cx="3172906" cy="316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215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122B10-0398-0731-20CB-05DB2E079A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777" y="114562"/>
            <a:ext cx="9964132" cy="674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34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995F4D-EC6A-E341-7C99-7E631AEC05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5A043-D22B-354C-B3D4-70ACBD48C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601"/>
            <a:ext cx="10515600" cy="1325563"/>
          </a:xfrm>
        </p:spPr>
        <p:txBody>
          <a:bodyPr>
            <a:normAutofit fontScale="90000"/>
          </a:bodyPr>
          <a:lstStyle/>
          <a:p>
            <a:pPr algn="ctr" rtl="1"/>
            <a:r>
              <a:rPr lang="ar-SA" b="1" dirty="0">
                <a:cs typeface="B Titr" panose="00000700000000000000" pitchFamily="2" charset="-78"/>
              </a:rPr>
              <a:t>استفاده از معماری</a:t>
            </a:r>
            <a:br>
              <a:rPr lang="en-US" b="1" dirty="0">
                <a:cs typeface="B Titr" panose="00000700000000000000" pitchFamily="2" charset="-78"/>
              </a:rPr>
            </a:br>
            <a:br>
              <a:rPr lang="en-US" sz="1300" b="1" dirty="0">
                <a:cs typeface="B Titr" panose="00000700000000000000" pitchFamily="2" charset="-78"/>
              </a:rPr>
            </a:br>
            <a:r>
              <a:rPr lang="en-US" sz="4000" b="1" dirty="0">
                <a:solidFill>
                  <a:srgbClr val="740000"/>
                </a:solidFill>
                <a:latin typeface="Arial Black" panose="020B0A04020102020204" pitchFamily="34" charset="0"/>
                <a:cs typeface="B Titr" panose="00000700000000000000" pitchFamily="2" charset="-78"/>
              </a:rPr>
              <a:t>Data Mesh </a:t>
            </a:r>
            <a:r>
              <a:rPr lang="en-US" sz="4000" b="1" dirty="0">
                <a:latin typeface="Arial Black" panose="020B0A04020102020204" pitchFamily="34" charset="0"/>
                <a:cs typeface="B Titr" panose="00000700000000000000" pitchFamily="2" charset="-78"/>
              </a:rPr>
              <a:t>/ </a:t>
            </a:r>
            <a:r>
              <a:rPr lang="en-US" sz="4000" b="1" dirty="0">
                <a:solidFill>
                  <a:srgbClr val="1C364B"/>
                </a:solidFill>
                <a:latin typeface="Arial Black" panose="020B0A04020102020204" pitchFamily="34" charset="0"/>
                <a:cs typeface="B Titr" panose="00000700000000000000" pitchFamily="2" charset="-78"/>
              </a:rPr>
              <a:t>Data Fabric</a:t>
            </a:r>
            <a:endParaRPr lang="en-US" b="1" dirty="0">
              <a:solidFill>
                <a:srgbClr val="1C364B"/>
              </a:solidFill>
              <a:latin typeface="Arial Black" panose="020B0A04020102020204" pitchFamily="34" charset="0"/>
              <a:cs typeface="B Titr" panose="000007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65E83C-4AAD-09EC-F0E4-E94D083A6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6164"/>
            <a:ext cx="10624794" cy="4351338"/>
          </a:xfrm>
        </p:spPr>
        <p:txBody>
          <a:bodyPr>
            <a:normAutofit/>
          </a:bodyPr>
          <a:lstStyle/>
          <a:p>
            <a:pPr lvl="1" algn="just" rtl="1">
              <a:lnSpc>
                <a:spcPct val="150000"/>
              </a:lnSpc>
            </a:pPr>
            <a:r>
              <a:rPr lang="ar-SA" sz="2800" b="1" dirty="0">
                <a:latin typeface="Times New Roman" panose="02020603050405020304" pitchFamily="18" charset="0"/>
                <a:cs typeface="B Zar" panose="00000400000000000000" pitchFamily="2" charset="-78"/>
              </a:rPr>
              <a:t>در این رویکردها مسئولیت داده‌ها به حوزه‌های کسب‌وکاری </a:t>
            </a:r>
            <a:r>
              <a:rPr lang="fa-IR" sz="2800" b="1" dirty="0">
                <a:latin typeface="Times New Roman" panose="02020603050405020304" pitchFamily="18" charset="0"/>
                <a:cs typeface="B Zar" panose="00000400000000000000" pitchFamily="2" charset="-78"/>
              </a:rPr>
              <a:t>(</a:t>
            </a:r>
            <a:r>
              <a:rPr lang="en-US" sz="2800" b="1" dirty="0">
                <a:latin typeface="Times New Roman" panose="02020603050405020304" pitchFamily="18" charset="0"/>
                <a:cs typeface="B Zar" panose="00000400000000000000" pitchFamily="2" charset="-78"/>
              </a:rPr>
              <a:t>domain</a:t>
            </a:r>
            <a:r>
              <a:rPr lang="fa-IR" sz="2800" b="1" dirty="0">
                <a:latin typeface="Times New Roman" panose="02020603050405020304" pitchFamily="18" charset="0"/>
                <a:cs typeface="B Zar" panose="00000400000000000000" pitchFamily="2" charset="-78"/>
              </a:rPr>
              <a:t>)</a:t>
            </a:r>
            <a:r>
              <a:rPr lang="en-US" sz="2800" b="1" dirty="0">
                <a:latin typeface="Times New Roman" panose="02020603050405020304" pitchFamily="18" charset="0"/>
                <a:cs typeface="B Zar" panose="00000400000000000000" pitchFamily="2" charset="-78"/>
              </a:rPr>
              <a:t> </a:t>
            </a:r>
            <a:r>
              <a:rPr lang="ar-SA" sz="2800" b="1" dirty="0">
                <a:latin typeface="Times New Roman" panose="02020603050405020304" pitchFamily="18" charset="0"/>
                <a:cs typeface="B Zar" panose="00000400000000000000" pitchFamily="2" charset="-78"/>
              </a:rPr>
              <a:t>واگذار می‌شود تا نزدیک‌تر به نقطه تولید داده کنترل، کیفیت و مالکیت آنها حفظ شود</a:t>
            </a:r>
            <a:r>
              <a:rPr lang="fa-IR" sz="2800" b="1" dirty="0">
                <a:latin typeface="Times New Roman" panose="02020603050405020304" pitchFamily="18" charset="0"/>
                <a:cs typeface="B Zar" panose="00000400000000000000" pitchFamily="2" charset="-78"/>
              </a:rPr>
              <a:t>.</a:t>
            </a:r>
            <a:r>
              <a:rPr lang="ar-SA" sz="2800" b="1" dirty="0">
                <a:latin typeface="Times New Roman" panose="02020603050405020304" pitchFamily="18" charset="0"/>
                <a:cs typeface="B Zar" panose="00000400000000000000" pitchFamily="2" charset="-78"/>
              </a:rPr>
              <a:t> </a:t>
            </a:r>
            <a:endParaRPr lang="fa-IR" sz="2800" b="1" dirty="0">
              <a:latin typeface="Times New Roman" panose="02020603050405020304" pitchFamily="18" charset="0"/>
              <a:cs typeface="B Zar" panose="00000400000000000000" pitchFamily="2" charset="-78"/>
            </a:endParaRPr>
          </a:p>
          <a:p>
            <a:pPr lvl="1" algn="just" rtl="1"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cs typeface="B Zar" panose="00000400000000000000" pitchFamily="2" charset="-78"/>
              </a:rPr>
              <a:t>Data Mesh </a:t>
            </a:r>
            <a:r>
              <a:rPr lang="fa-IR" sz="2800" b="1" dirty="0">
                <a:latin typeface="Times New Roman" panose="02020603050405020304" pitchFamily="18" charset="0"/>
                <a:cs typeface="B Zar" panose="00000400000000000000" pitchFamily="2" charset="-78"/>
              </a:rPr>
              <a:t> </a:t>
            </a:r>
            <a:r>
              <a:rPr lang="ar-SA" sz="2800" b="1" dirty="0">
                <a:latin typeface="Times New Roman" panose="02020603050405020304" pitchFamily="18" charset="0"/>
                <a:cs typeface="B Zar" panose="00000400000000000000" pitchFamily="2" charset="-78"/>
              </a:rPr>
              <a:t>کمک می‌کند سیلوهای داده کاهش یابند و اشتراک داده میان حوزه‌ها بهتر انجام شود و با تمرکز بر خودخدمتی داده‌ای (</a:t>
            </a:r>
            <a:r>
              <a:rPr lang="en-US" sz="2800" b="1" dirty="0">
                <a:latin typeface="Times New Roman" panose="02020603050405020304" pitchFamily="18" charset="0"/>
                <a:cs typeface="B Zar" panose="00000400000000000000" pitchFamily="2" charset="-78"/>
              </a:rPr>
              <a:t>self-serve data</a:t>
            </a:r>
            <a:r>
              <a:rPr lang="fa-IR" sz="2800" b="1" dirty="0">
                <a:latin typeface="Times New Roman" panose="02020603050405020304" pitchFamily="18" charset="0"/>
                <a:cs typeface="B Zar" panose="00000400000000000000" pitchFamily="2" charset="-78"/>
              </a:rPr>
              <a:t>)</a:t>
            </a:r>
            <a:r>
              <a:rPr lang="en-US" sz="2800" b="1" dirty="0">
                <a:latin typeface="Times New Roman" panose="02020603050405020304" pitchFamily="18" charset="0"/>
                <a:cs typeface="B Zar" panose="00000400000000000000" pitchFamily="2" charset="-78"/>
              </a:rPr>
              <a:t> </a:t>
            </a:r>
            <a:r>
              <a:rPr lang="ar-SA" sz="2800" b="1" dirty="0">
                <a:latin typeface="Times New Roman" panose="02020603050405020304" pitchFamily="18" charset="0"/>
                <a:cs typeface="B Zar" panose="00000400000000000000" pitchFamily="2" charset="-78"/>
              </a:rPr>
              <a:t>سرعت پاسخگویی افزایش یابد</a:t>
            </a:r>
            <a:r>
              <a:rPr lang="fa-IR" sz="2800" b="1" dirty="0">
                <a:latin typeface="Times New Roman" panose="02020603050405020304" pitchFamily="18" charset="0"/>
                <a:cs typeface="B Zar" panose="00000400000000000000" pitchFamily="2" charset="-78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B Za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333374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67D0D7-5F95-3B2B-31D0-659F012B80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27" y="0"/>
            <a:ext cx="115807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694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7DABD-A189-7F73-09E6-0C4FC2681A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107D8-23D7-56A3-FF1D-B7CE50FFD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7418"/>
            <a:ext cx="12192000" cy="959897"/>
          </a:xfrm>
          <a:solidFill>
            <a:schemeClr val="accent2"/>
          </a:solidFill>
        </p:spPr>
        <p:txBody>
          <a:bodyPr>
            <a:normAutofit/>
          </a:bodyPr>
          <a:lstStyle/>
          <a:p>
            <a:pPr algn="ctr" rtl="1"/>
            <a:r>
              <a:rPr lang="ar-SA" sz="4000" b="1" dirty="0">
                <a:cs typeface="B Titr" panose="00000700000000000000" pitchFamily="2" charset="-78"/>
              </a:rPr>
              <a:t>خودکارسازی، هوش مصنوعی و یادگیری ماشین</a:t>
            </a:r>
            <a:r>
              <a:rPr lang="fa-IR" sz="4000" b="1" dirty="0">
                <a:cs typeface="B Titr" panose="00000700000000000000" pitchFamily="2" charset="-78"/>
              </a:rPr>
              <a:t> </a:t>
            </a:r>
            <a:r>
              <a:rPr lang="ar-SA" sz="4000" b="1" dirty="0">
                <a:cs typeface="B Titr" panose="00000700000000000000" pitchFamily="2" charset="-78"/>
              </a:rPr>
              <a:t>در حکمرانی داده</a:t>
            </a:r>
            <a:endParaRPr lang="en-US" sz="4000" b="1" dirty="0">
              <a:latin typeface="Arial Black" panose="020B0A04020102020204" pitchFamily="34" charset="0"/>
              <a:cs typeface="B Titr" panose="000007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6D6436-944B-1597-EC47-14FA7D161C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6164"/>
            <a:ext cx="10515600" cy="4351338"/>
          </a:xfrm>
        </p:spPr>
        <p:txBody>
          <a:bodyPr>
            <a:normAutofit/>
          </a:bodyPr>
          <a:lstStyle/>
          <a:p>
            <a:pPr lvl="1" algn="just" rtl="1">
              <a:lnSpc>
                <a:spcPct val="150000"/>
              </a:lnSpc>
            </a:pPr>
            <a:r>
              <a:rPr lang="ar-SA" sz="2800" b="1" dirty="0">
                <a:latin typeface="Times New Roman" panose="02020603050405020304" pitchFamily="18" charset="0"/>
                <a:cs typeface="B Zar" panose="00000400000000000000" pitchFamily="2" charset="-78"/>
              </a:rPr>
              <a:t>ابزارهای هوش مصنوعی در تشخیص ناهنجاری‌ها، پاکسازی داده‌ها، مستندسازی </a:t>
            </a:r>
            <a:r>
              <a:rPr lang="en-US" sz="2800" b="1" dirty="0">
                <a:latin typeface="Times New Roman" panose="02020603050405020304" pitchFamily="18" charset="0"/>
                <a:cs typeface="B Zar" panose="00000400000000000000" pitchFamily="2" charset="-78"/>
              </a:rPr>
              <a:t>lineage </a:t>
            </a:r>
            <a:r>
              <a:rPr lang="fa-IR" sz="2800" b="1" dirty="0">
                <a:latin typeface="Times New Roman" panose="02020603050405020304" pitchFamily="18" charset="0"/>
                <a:cs typeface="B Zar" panose="00000400000000000000" pitchFamily="2" charset="-78"/>
              </a:rPr>
              <a:t> </a:t>
            </a:r>
            <a:r>
              <a:rPr lang="ar-SA" sz="2800" b="1" dirty="0">
                <a:latin typeface="Times New Roman" panose="02020603050405020304" pitchFamily="18" charset="0"/>
                <a:cs typeface="B Zar" panose="00000400000000000000" pitchFamily="2" charset="-78"/>
              </a:rPr>
              <a:t>داده، تطبیق داده‌ها و نظارت بر استانداردها نقش فزاینده‌ای دارند</a:t>
            </a:r>
            <a:r>
              <a:rPr lang="fa-IR" sz="2800" b="1" dirty="0">
                <a:latin typeface="Times New Roman" panose="02020603050405020304" pitchFamily="18" charset="0"/>
                <a:cs typeface="B Zar" panose="00000400000000000000" pitchFamily="2" charset="-78"/>
              </a:rPr>
              <a:t>.</a:t>
            </a:r>
          </a:p>
          <a:p>
            <a:pPr lvl="1" algn="just" rtl="1">
              <a:lnSpc>
                <a:spcPct val="150000"/>
              </a:lnSpc>
            </a:pPr>
            <a:r>
              <a:rPr lang="ar-SA" sz="2800" b="1" dirty="0">
                <a:latin typeface="Times New Roman" panose="02020603050405020304" pitchFamily="18" charset="0"/>
                <a:cs typeface="B Zar" panose="00000400000000000000" pitchFamily="2" charset="-78"/>
              </a:rPr>
              <a:t>مدل‌های سنتزی داده</a:t>
            </a:r>
            <a:r>
              <a:rPr lang="fa-IR" sz="2800" b="1" dirty="0">
                <a:latin typeface="Times New Roman" panose="02020603050405020304" pitchFamily="18" charset="0"/>
                <a:cs typeface="B Zar" panose="00000400000000000000" pitchFamily="2" charset="-78"/>
              </a:rPr>
              <a:t> (</a:t>
            </a:r>
            <a:r>
              <a:rPr lang="en-US" sz="2800" b="1" dirty="0">
                <a:latin typeface="Times New Roman" panose="02020603050405020304" pitchFamily="18" charset="0"/>
                <a:cs typeface="B Zar" panose="00000400000000000000" pitchFamily="2" charset="-78"/>
              </a:rPr>
              <a:t>synthetic data</a:t>
            </a:r>
            <a:r>
              <a:rPr lang="fa-IR" sz="2800" b="1" dirty="0">
                <a:latin typeface="Times New Roman" panose="02020603050405020304" pitchFamily="18" charset="0"/>
                <a:cs typeface="B Zar" panose="00000400000000000000" pitchFamily="2" charset="-78"/>
              </a:rPr>
              <a:t>)</a:t>
            </a:r>
            <a:r>
              <a:rPr lang="en-US" sz="2800" b="1" dirty="0">
                <a:latin typeface="Times New Roman" panose="02020603050405020304" pitchFamily="18" charset="0"/>
                <a:cs typeface="B Zar" panose="00000400000000000000" pitchFamily="2" charset="-78"/>
              </a:rPr>
              <a:t> </a:t>
            </a:r>
            <a:r>
              <a:rPr lang="ar-SA" sz="2800" b="1" dirty="0">
                <a:latin typeface="Times New Roman" panose="02020603050405020304" pitchFamily="18" charset="0"/>
                <a:cs typeface="B Zar" panose="00000400000000000000" pitchFamily="2" charset="-78"/>
              </a:rPr>
              <a:t>به‌خصوص در حوزه‌هایی که رعایت حفظ حریم خصوصی مهم است، برای تست الگوریتم‌ها بدون به</a:t>
            </a:r>
            <a:r>
              <a:rPr lang="fa-IR" sz="2800" b="1" dirty="0">
                <a:latin typeface="Times New Roman" panose="02020603050405020304" pitchFamily="18" charset="0"/>
                <a:cs typeface="B Zar" panose="00000400000000000000" pitchFamily="2" charset="-78"/>
              </a:rPr>
              <a:t>‌</a:t>
            </a:r>
            <a:r>
              <a:rPr lang="ar-SA" sz="2800" b="1" dirty="0">
                <a:latin typeface="Times New Roman" panose="02020603050405020304" pitchFamily="18" charset="0"/>
                <a:cs typeface="B Zar" panose="00000400000000000000" pitchFamily="2" charset="-78"/>
              </a:rPr>
              <a:t>خطر</a:t>
            </a:r>
            <a:r>
              <a:rPr lang="fa-IR" sz="2800" b="1" dirty="0">
                <a:latin typeface="Times New Roman" panose="02020603050405020304" pitchFamily="18" charset="0"/>
                <a:cs typeface="B Zar" panose="00000400000000000000" pitchFamily="2" charset="-78"/>
              </a:rPr>
              <a:t>‌</a:t>
            </a:r>
            <a:r>
              <a:rPr lang="ar-SA" sz="2800" b="1" dirty="0">
                <a:latin typeface="Times New Roman" panose="02020603050405020304" pitchFamily="18" charset="0"/>
                <a:cs typeface="B Zar" panose="00000400000000000000" pitchFamily="2" charset="-78"/>
              </a:rPr>
              <a:t>انداختن داده‌های حقیقی استفاده می‌شوند</a:t>
            </a:r>
            <a:r>
              <a:rPr lang="fa-IR" sz="2800" b="1" dirty="0">
                <a:latin typeface="Times New Roman" panose="02020603050405020304" pitchFamily="18" charset="0"/>
                <a:cs typeface="B Zar" panose="00000400000000000000" pitchFamily="2" charset="-78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B Za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840440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CBB738-927C-C8EA-C14F-C8A58B8E01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248"/>
            <a:ext cx="12192000" cy="675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087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8BC66F-8F66-9987-3D47-D3AE8FEEB9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248"/>
            <a:ext cx="12192000" cy="675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328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F7E507-6C5A-CE48-1622-D12937303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A5770-003A-5060-7179-6C6C4C949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0601"/>
            <a:ext cx="12192000" cy="1325563"/>
          </a:xfrm>
          <a:solidFill>
            <a:schemeClr val="accent5">
              <a:lumMod val="50000"/>
            </a:schemeClr>
          </a:solidFill>
        </p:spPr>
        <p:txBody>
          <a:bodyPr>
            <a:normAutofit/>
          </a:bodyPr>
          <a:lstStyle/>
          <a:p>
            <a:pPr algn="ctr" rtl="1"/>
            <a:r>
              <a:rPr lang="ar-SA" sz="4000" dirty="0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Titr" panose="00000700000000000000" pitchFamily="2" charset="-78"/>
              </a:rPr>
              <a:t>پردازش داده در زمان واقعی</a:t>
            </a:r>
            <a:r>
              <a:rPr lang="fa-IR" sz="4000" dirty="0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Titr" panose="00000700000000000000" pitchFamily="2" charset="-78"/>
              </a:rPr>
              <a:t> (</a:t>
            </a:r>
            <a:r>
              <a:rPr lang="en-US" sz="3600" dirty="0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B Titr" panose="00000700000000000000" pitchFamily="2" charset="-78"/>
              </a:rPr>
              <a:t>Real‐Time</a:t>
            </a:r>
            <a:r>
              <a:rPr lang="fa-IR" sz="4000" dirty="0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Titr" panose="00000700000000000000" pitchFamily="2" charset="-78"/>
              </a:rPr>
              <a:t>)</a:t>
            </a:r>
            <a:br>
              <a:rPr lang="fa-IR" sz="4000" dirty="0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Titr" panose="00000700000000000000" pitchFamily="2" charset="-78"/>
              </a:rPr>
            </a:br>
            <a:r>
              <a:rPr lang="ar-SA" sz="4000" dirty="0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Titr" panose="00000700000000000000" pitchFamily="2" charset="-78"/>
              </a:rPr>
              <a:t>و جریان داده</a:t>
            </a:r>
            <a:r>
              <a:rPr lang="fa-IR" sz="4000" dirty="0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Titr" panose="00000700000000000000" pitchFamily="2" charset="-78"/>
              </a:rPr>
              <a:t> (</a:t>
            </a:r>
            <a:r>
              <a:rPr lang="en-US" sz="3600" dirty="0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B Titr" panose="00000700000000000000" pitchFamily="2" charset="-78"/>
              </a:rPr>
              <a:t>Data Streaming</a:t>
            </a:r>
            <a:r>
              <a:rPr lang="fa-IR" sz="4000" dirty="0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Titr" panose="00000700000000000000" pitchFamily="2" charset="-78"/>
              </a:rPr>
              <a:t>)</a:t>
            </a:r>
            <a:endParaRPr lang="en-US" sz="4000" dirty="0">
              <a:ln w="0">
                <a:solidFill>
                  <a:srgbClr val="FFFF00"/>
                </a:solidFill>
              </a:ln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  <a:cs typeface="B Titr" panose="000007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BD1635-9756-4739-7C8A-7B13344F81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6164"/>
            <a:ext cx="10515600" cy="4351338"/>
          </a:xfrm>
        </p:spPr>
        <p:txBody>
          <a:bodyPr>
            <a:normAutofit/>
          </a:bodyPr>
          <a:lstStyle/>
          <a:p>
            <a:pPr lvl="1" algn="just" rtl="1">
              <a:lnSpc>
                <a:spcPct val="150000"/>
              </a:lnSpc>
            </a:pPr>
            <a:r>
              <a:rPr lang="ar-SA" sz="2800" b="1" dirty="0">
                <a:latin typeface="Times New Roman" panose="02020603050405020304" pitchFamily="18" charset="0"/>
                <a:cs typeface="B Zar" panose="00000400000000000000" pitchFamily="2" charset="-78"/>
              </a:rPr>
              <a:t>حرکت از پردازش داده‌ها به صورت بچ</a:t>
            </a:r>
            <a:r>
              <a:rPr lang="fa-IR" sz="2800" b="1" dirty="0">
                <a:latin typeface="Times New Roman" panose="02020603050405020304" pitchFamily="18" charset="0"/>
                <a:cs typeface="B Zar" panose="00000400000000000000" pitchFamily="2" charset="-78"/>
              </a:rPr>
              <a:t> (</a:t>
            </a:r>
            <a:r>
              <a:rPr lang="en-US" sz="2800" b="1" dirty="0">
                <a:latin typeface="Times New Roman" panose="02020603050405020304" pitchFamily="18" charset="0"/>
                <a:cs typeface="B Zar" panose="00000400000000000000" pitchFamily="2" charset="-78"/>
              </a:rPr>
              <a:t>Batch</a:t>
            </a:r>
            <a:r>
              <a:rPr lang="fa-IR" sz="2800" b="1" dirty="0">
                <a:latin typeface="Times New Roman" panose="02020603050405020304" pitchFamily="18" charset="0"/>
                <a:cs typeface="B Zar" panose="00000400000000000000" pitchFamily="2" charset="-78"/>
              </a:rPr>
              <a:t>)</a:t>
            </a:r>
            <a:r>
              <a:rPr lang="ar-SA" sz="2800" b="1" dirty="0">
                <a:latin typeface="Times New Roman" panose="02020603050405020304" pitchFamily="18" charset="0"/>
                <a:cs typeface="B Zar" panose="00000400000000000000" pitchFamily="2" charset="-78"/>
              </a:rPr>
              <a:t> به سمت جریان داده‌ها و تحلیل آنی که امکان واکنش سریع به رویدادها، خطاها یا نیازهای بالینی را فراهم می‌کند</a:t>
            </a:r>
            <a:r>
              <a:rPr lang="fa-IR" sz="2800" b="1" dirty="0">
                <a:latin typeface="Times New Roman" panose="02020603050405020304" pitchFamily="18" charset="0"/>
                <a:cs typeface="B Zar" panose="00000400000000000000" pitchFamily="2" charset="-78"/>
              </a:rPr>
              <a:t>.</a:t>
            </a:r>
          </a:p>
          <a:p>
            <a:pPr lvl="1" algn="just" rtl="1">
              <a:lnSpc>
                <a:spcPct val="150000"/>
              </a:lnSpc>
            </a:pPr>
            <a:r>
              <a:rPr lang="ar-SA" sz="2800" b="1" dirty="0">
                <a:latin typeface="Times New Roman" panose="02020603050405020304" pitchFamily="18" charset="0"/>
                <a:cs typeface="B Zar" panose="00000400000000000000" pitchFamily="2" charset="-78"/>
              </a:rPr>
              <a:t>این موضوع در نظام سلامت بسیار مهم است</a:t>
            </a:r>
            <a:r>
              <a:rPr lang="fa-IR" sz="2800" b="1" dirty="0">
                <a:latin typeface="Times New Roman" panose="02020603050405020304" pitchFamily="18" charset="0"/>
                <a:cs typeface="B Zar" panose="00000400000000000000" pitchFamily="2" charset="-78"/>
              </a:rPr>
              <a:t>؛</a:t>
            </a:r>
            <a:r>
              <a:rPr lang="ar-SA" sz="2800" b="1" dirty="0">
                <a:latin typeface="Times New Roman" panose="02020603050405020304" pitchFamily="18" charset="0"/>
                <a:cs typeface="B Zar" panose="00000400000000000000" pitchFamily="2" charset="-78"/>
              </a:rPr>
              <a:t> برای مثال در پایش عفونت، اپیدمی‌ها، مراقبت اورژانسی و هشدار سریع در مراکز بهداشتی</a:t>
            </a:r>
            <a:endParaRPr lang="en-US" sz="2800" b="1" dirty="0">
              <a:latin typeface="Times New Roman" panose="02020603050405020304" pitchFamily="18" charset="0"/>
              <a:cs typeface="B Za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24024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15ABA-C434-1680-DE23-9C9B74A70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8536"/>
            <a:ext cx="10515600" cy="1124310"/>
          </a:xfrm>
        </p:spPr>
        <p:txBody>
          <a:bodyPr/>
          <a:lstStyle/>
          <a:p>
            <a:pPr algn="ctr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B Titr" panose="00000700000000000000" pitchFamily="2" charset="-78"/>
              </a:rPr>
              <a:t>Data Streaming in Healthcare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C66B54-FB7D-4F3E-5A1F-45B88104C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2301"/>
            <a:ext cx="10515600" cy="4734662"/>
          </a:xfrm>
        </p:spPr>
        <p:txBody>
          <a:bodyPr>
            <a:normAutofit lnSpcReduction="10000"/>
          </a:bodyPr>
          <a:lstStyle/>
          <a:p>
            <a:pPr algn="just" rtl="1"/>
            <a:r>
              <a:rPr lang="ar-SA" b="1" dirty="0">
                <a:latin typeface="Times New Roman" panose="02020603050405020304" pitchFamily="18" charset="0"/>
                <a:cs typeface="B Zar" panose="00000400000000000000" pitchFamily="2" charset="-78"/>
              </a:rPr>
              <a:t>دگرگونی دیجیتال</a:t>
            </a:r>
            <a:r>
              <a:rPr lang="fa-IR" b="1" dirty="0">
                <a:latin typeface="Times New Roman" panose="02020603050405020304" pitchFamily="18" charset="0"/>
                <a:cs typeface="B Zar" panose="00000400000000000000" pitchFamily="2" charset="-78"/>
              </a:rPr>
              <a:t> (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Digital Disruption</a:t>
            </a:r>
            <a:r>
              <a:rPr lang="fa-IR" b="1" dirty="0">
                <a:latin typeface="Times New Roman" panose="02020603050405020304" pitchFamily="18" charset="0"/>
                <a:cs typeface="B Zar" panose="00000400000000000000" pitchFamily="2" charset="-78"/>
              </a:rPr>
              <a:t>)</a:t>
            </a:r>
            <a:r>
              <a:rPr lang="ar-SA" b="1" dirty="0">
                <a:latin typeface="Times New Roman" panose="02020603050405020304" pitchFamily="18" charset="0"/>
                <a:cs typeface="B Zar" panose="00000400000000000000" pitchFamily="2" charset="-78"/>
              </a:rPr>
              <a:t> </a:t>
            </a:r>
            <a:r>
              <a:rPr lang="ar-SA" dirty="0">
                <a:latin typeface="Times New Roman" panose="02020603050405020304" pitchFamily="18" charset="0"/>
                <a:cs typeface="B Zar" panose="00000400000000000000" pitchFamily="2" charset="-78"/>
              </a:rPr>
              <a:t>به‌همراه افزایش نیازهای </a:t>
            </a:r>
            <a:r>
              <a:rPr lang="fa-IR" dirty="0">
                <a:latin typeface="Times New Roman" panose="02020603050405020304" pitchFamily="18" charset="0"/>
                <a:cs typeface="B Zar" panose="00000400000000000000" pitchFamily="2" charset="-78"/>
              </a:rPr>
              <a:t>تنظیم‌گری</a:t>
            </a:r>
            <a:r>
              <a:rPr lang="ar-SA" dirty="0">
                <a:latin typeface="Times New Roman" panose="02020603050405020304" pitchFamily="18" charset="0"/>
                <a:cs typeface="B Zar" panose="00000400000000000000" pitchFamily="2" charset="-78"/>
              </a:rPr>
              <a:t> و تلاش‌های مدرنیزاسیون فناوری اطلاعات، نیاز به یک زیرساخت داده‌ای قابل اعتماد، </a:t>
            </a:r>
            <a:r>
              <a:rPr lang="ar-SA" sz="2400" b="1" dirty="0">
                <a:solidFill>
                  <a:srgbClr val="C00000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نظارت لحظه‌ای و جامع از ابتدا تا انتها</a:t>
            </a:r>
            <a:r>
              <a:rPr lang="ar-SA" dirty="0">
                <a:latin typeface="Times New Roman" panose="02020603050405020304" pitchFamily="18" charset="0"/>
                <a:cs typeface="B Zar" panose="00000400000000000000" pitchFamily="2" charset="-78"/>
              </a:rPr>
              <a:t>، </a:t>
            </a:r>
            <a:r>
              <a:rPr lang="ar-SA" sz="2400" b="1" dirty="0">
                <a:solidFill>
                  <a:srgbClr val="C00000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زمان کوتاه برای عرضه ویژگی‌های جدید </a:t>
            </a:r>
            <a:r>
              <a:rPr lang="ar-SA" dirty="0">
                <a:latin typeface="Times New Roman" panose="02020603050405020304" pitchFamily="18" charset="0"/>
                <a:cs typeface="B Zar" panose="00000400000000000000" pitchFamily="2" charset="-78"/>
              </a:rPr>
              <a:t>و </a:t>
            </a:r>
            <a:r>
              <a:rPr lang="ar-SA" sz="2400" b="1" dirty="0">
                <a:solidFill>
                  <a:srgbClr val="C00000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یکپارچگی با فناوری‌های نوآورانه</a:t>
            </a:r>
            <a:r>
              <a:rPr lang="ar-SA" sz="2400" b="1" dirty="0">
                <a:latin typeface="Times New Roman" panose="02020603050405020304" pitchFamily="18" charset="0"/>
                <a:cs typeface="B Zar" panose="00000400000000000000" pitchFamily="2" charset="-78"/>
              </a:rPr>
              <a:t>‌</a:t>
            </a:r>
            <a:r>
              <a:rPr lang="ar-SA" dirty="0">
                <a:latin typeface="Times New Roman" panose="02020603050405020304" pitchFamily="18" charset="0"/>
                <a:cs typeface="B Zar" panose="00000400000000000000" pitchFamily="2" charset="-78"/>
              </a:rPr>
              <a:t>ای</a:t>
            </a:r>
            <a:r>
              <a:rPr lang="ar-SA" sz="2400" b="1" dirty="0">
                <a:solidFill>
                  <a:srgbClr val="7030A0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 </a:t>
            </a:r>
            <a:r>
              <a:rPr lang="ar-SA" dirty="0">
                <a:latin typeface="Times New Roman" panose="02020603050405020304" pitchFamily="18" charset="0"/>
                <a:cs typeface="B Zar" panose="00000400000000000000" pitchFamily="2" charset="-78"/>
              </a:rPr>
              <a:t>همچون سنسورها، </a:t>
            </a:r>
            <a:r>
              <a:rPr lang="fa-IR" dirty="0">
                <a:latin typeface="Times New Roman" panose="02020603050405020304" pitchFamily="18" charset="0"/>
                <a:cs typeface="B Zar" panose="00000400000000000000" pitchFamily="2" charset="-78"/>
              </a:rPr>
              <a:t>دوراپزشکی</a:t>
            </a:r>
            <a:r>
              <a:rPr lang="ar-SA" dirty="0">
                <a:latin typeface="Times New Roman" panose="02020603050405020304" pitchFamily="18" charset="0"/>
                <a:cs typeface="B Zar" panose="00000400000000000000" pitchFamily="2" charset="-78"/>
              </a:rPr>
              <a:t> یا هوش مصنوعی/یادگیری ماشین را ایجاب می‌کند. </a:t>
            </a:r>
            <a:r>
              <a:rPr lang="fa-IR" dirty="0">
                <a:latin typeface="Times New Roman" panose="02020603050405020304" pitchFamily="18" charset="0"/>
                <a:cs typeface="B Zar" panose="00000400000000000000" pitchFamily="2" charset="-78"/>
              </a:rPr>
              <a:t>جریان</a:t>
            </a:r>
            <a:r>
              <a:rPr lang="ar-SA" dirty="0">
                <a:latin typeface="Times New Roman" panose="02020603050405020304" pitchFamily="18" charset="0"/>
                <a:cs typeface="B Zar" panose="00000400000000000000" pitchFamily="2" charset="-78"/>
              </a:rPr>
              <a:t> داده</a:t>
            </a:r>
            <a:r>
              <a:rPr lang="fa-IR" dirty="0">
                <a:latin typeface="Times New Roman" panose="02020603050405020304" pitchFamily="18" charset="0"/>
                <a:cs typeface="B Zar" panose="00000400000000000000" pitchFamily="2" charset="-78"/>
              </a:rPr>
              <a:t> (</a:t>
            </a:r>
            <a:r>
              <a:rPr lang="en-US" dirty="0">
                <a:latin typeface="Times New Roman" panose="02020603050405020304" pitchFamily="18" charset="0"/>
                <a:cs typeface="B Zar" panose="00000400000000000000" pitchFamily="2" charset="-78"/>
              </a:rPr>
              <a:t>Data Streaming</a:t>
            </a:r>
            <a:r>
              <a:rPr lang="fa-IR" dirty="0">
                <a:latin typeface="Times New Roman" panose="02020603050405020304" pitchFamily="18" charset="0"/>
                <a:cs typeface="B Zar" panose="00000400000000000000" pitchFamily="2" charset="-78"/>
              </a:rPr>
              <a:t>) </a:t>
            </a:r>
            <a:r>
              <a:rPr lang="ar-SA" dirty="0">
                <a:latin typeface="Times New Roman" panose="02020603050405020304" pitchFamily="18" charset="0"/>
                <a:cs typeface="B Zar" panose="00000400000000000000" pitchFamily="2" charset="-78"/>
              </a:rPr>
              <a:t>این امکان را فراهم می‌آورد تا رابط‌های قدیمی و جدید به‌طور هم‌زمان و در هر مقیاسی</a:t>
            </a:r>
            <a:r>
              <a:rPr lang="fa-IR" dirty="0">
                <a:latin typeface="Times New Roman" panose="02020603050405020304" pitchFamily="18" charset="0"/>
                <a:cs typeface="B Zar" panose="00000400000000000000" pitchFamily="2" charset="-78"/>
              </a:rPr>
              <a:t>،</a:t>
            </a:r>
            <a:r>
              <a:rPr lang="ar-SA" dirty="0">
                <a:latin typeface="Times New Roman" panose="02020603050405020304" pitchFamily="18" charset="0"/>
                <a:cs typeface="B Zar" panose="00000400000000000000" pitchFamily="2" charset="-78"/>
              </a:rPr>
              <a:t> یکپارچه و هم‌راستا شوند و اکثر فرآیندهای </a:t>
            </a:r>
            <a:r>
              <a:rPr lang="fa-IR" dirty="0">
                <a:latin typeface="Times New Roman" panose="02020603050405020304" pitchFamily="18" charset="0"/>
                <a:cs typeface="B Zar" panose="00000400000000000000" pitchFamily="2" charset="-78"/>
              </a:rPr>
              <a:t>کسب و کاری</a:t>
            </a:r>
            <a:r>
              <a:rPr lang="ar-SA" dirty="0">
                <a:latin typeface="Times New Roman" panose="02020603050405020304" pitchFamily="18" charset="0"/>
                <a:cs typeface="B Zar" panose="00000400000000000000" pitchFamily="2" charset="-78"/>
              </a:rPr>
              <a:t> در بخش بهداشت و درمان را به‌صورت بسیار مقرون‌به‌صرفه‌تر بهبود دهند.</a:t>
            </a:r>
            <a:endParaRPr lang="fa-IR" dirty="0">
              <a:latin typeface="Times New Roman" panose="02020603050405020304" pitchFamily="18" charset="0"/>
              <a:cs typeface="B Zar" panose="00000400000000000000" pitchFamily="2" charset="-78"/>
            </a:endParaRPr>
          </a:p>
          <a:p>
            <a:pPr algn="just" rtl="1"/>
            <a:endParaRPr lang="fa-IR" dirty="0">
              <a:latin typeface="Times New Roman" panose="02020603050405020304" pitchFamily="18" charset="0"/>
              <a:cs typeface="B Zar" panose="00000400000000000000" pitchFamily="2" charset="-78"/>
            </a:endParaRPr>
          </a:p>
          <a:p>
            <a:pPr algn="just"/>
            <a:r>
              <a:rPr lang="en-US" b="1" dirty="0"/>
              <a:t>Real-time End-to-End Observability</a:t>
            </a:r>
          </a:p>
          <a:p>
            <a:pPr algn="just"/>
            <a:r>
              <a:rPr lang="en-US" b="1" dirty="0"/>
              <a:t>Fast Time-to-Market for New Features</a:t>
            </a:r>
          </a:p>
          <a:p>
            <a:pPr algn="just"/>
            <a:r>
              <a:rPr lang="en-US" b="1" dirty="0"/>
              <a:t>Integration with Pioneering Technologies</a:t>
            </a:r>
            <a:endParaRPr lang="en-US" dirty="0">
              <a:latin typeface="Times New Roman" panose="02020603050405020304" pitchFamily="18" charset="0"/>
              <a:cs typeface="B Za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450632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5623F7-395C-667C-B198-980C45CDE3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80767"/>
            <a:ext cx="10515600" cy="6259398"/>
          </a:xfrm>
        </p:spPr>
        <p:txBody>
          <a:bodyPr/>
          <a:lstStyle/>
          <a:p>
            <a:pPr algn="just"/>
            <a:r>
              <a:rPr lang="en-US" dirty="0"/>
              <a:t>Healthcare does often not have a choice. </a:t>
            </a:r>
            <a:r>
              <a:rPr lang="en-US" b="1" dirty="0">
                <a:solidFill>
                  <a:srgbClr val="C00000"/>
                </a:solidFill>
              </a:rPr>
              <a:t>Regulations by the government must be implemented by a specific deadline.</a:t>
            </a:r>
            <a:r>
              <a:rPr lang="en-US" dirty="0"/>
              <a:t> </a:t>
            </a:r>
            <a:r>
              <a:rPr lang="en-US" b="1" dirty="0">
                <a:solidFill>
                  <a:srgbClr val="0070C0"/>
                </a:solidFill>
              </a:rPr>
              <a:t>IT modernization, adoption of new technologies, and integration with the legacy world are mandatory.</a:t>
            </a:r>
          </a:p>
          <a:p>
            <a:pPr algn="just"/>
            <a:endParaRPr lang="en-US" b="1" dirty="0">
              <a:solidFill>
                <a:srgbClr val="0070C0"/>
              </a:solidFill>
            </a:endParaRPr>
          </a:p>
          <a:p>
            <a:pPr algn="just"/>
            <a:r>
              <a:rPr lang="en-US" dirty="0"/>
              <a:t>Many regulations demand </a:t>
            </a:r>
            <a:r>
              <a:rPr lang="en-US" b="1" dirty="0">
                <a:solidFill>
                  <a:srgbClr val="7030A0"/>
                </a:solidFill>
              </a:rPr>
              <a:t>Open APIs and interfaces</a:t>
            </a:r>
            <a:r>
              <a:rPr lang="en-US" dirty="0"/>
              <a:t>. But even if not enforced, the public sector does itself a favour adopting open technologies for data sharing between different sectors and the members.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86FAEC-0C61-1BB5-7CE7-DC9D8A87461F}"/>
              </a:ext>
            </a:extLst>
          </p:cNvPr>
          <p:cNvSpPr txBox="1"/>
          <p:nvPr/>
        </p:nvSpPr>
        <p:spPr>
          <a:xfrm>
            <a:off x="1286759" y="5082513"/>
            <a:ext cx="961848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b="1" dirty="0">
                <a:cs typeface="B Yekan" panose="00000400000000000000" pitchFamily="2" charset="-78"/>
              </a:rPr>
              <a:t>بخش بهداشت و درمان اغلب گزینه‌ای برای انتخاب ندارد. مقررات دولتی باید در مهلت زمانی مشخصی پیاده‌سازی شوند. مدرنیزاسیون فناوری اطلاعات، پذیرش فناوری‌های جدید و یکپارچگی با دنیای قدیمی اجباری است. بسیاری از مقررات، استفاده از </a:t>
            </a:r>
            <a:r>
              <a:rPr lang="en-US" b="1" dirty="0">
                <a:cs typeface="B Yekan" panose="00000400000000000000" pitchFamily="2" charset="-78"/>
              </a:rPr>
              <a:t>API </a:t>
            </a:r>
            <a:r>
              <a:rPr lang="ar-SA" b="1" dirty="0">
                <a:cs typeface="B Yekan" panose="00000400000000000000" pitchFamily="2" charset="-78"/>
              </a:rPr>
              <a:t>ها و رابط‌های باز را الزامی می‌کنند. اما حتی اگر این الزامات اجرایی نباشند، بخش عمومی با پذیرش فناوری‌های باز برای </a:t>
            </a:r>
            <a:r>
              <a:rPr lang="ar-SA" b="1" dirty="0">
                <a:solidFill>
                  <a:srgbClr val="7030A0"/>
                </a:solidFill>
                <a:cs typeface="B Yekan" panose="00000400000000000000" pitchFamily="2" charset="-78"/>
              </a:rPr>
              <a:t>اشتراک‌گذاری داده‌ها بین بخش‌های مختلف </a:t>
            </a:r>
            <a:r>
              <a:rPr lang="ar-SA" b="1" dirty="0">
                <a:cs typeface="B Yekan" panose="00000400000000000000" pitchFamily="2" charset="-78"/>
              </a:rPr>
              <a:t>و اعضا، به خود سود می‌رساند.</a:t>
            </a:r>
          </a:p>
        </p:txBody>
      </p:sp>
    </p:spTree>
    <p:extLst>
      <p:ext uri="{BB962C8B-B14F-4D97-AF65-F5344CB8AC3E}">
        <p14:creationId xmlns:p14="http://schemas.microsoft.com/office/powerpoint/2010/main" val="20214347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mCheck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3190ABF-3C55-C61D-B958-F7EEB82CF2CF}"/>
              </a:ext>
            </a:extLst>
          </p:cNvPr>
          <p:cNvSpPr/>
          <p:nvPr/>
        </p:nvSpPr>
        <p:spPr>
          <a:xfrm>
            <a:off x="263951" y="1187777"/>
            <a:ext cx="3167406" cy="5476974"/>
          </a:xfrm>
          <a:prstGeom prst="roundRect">
            <a:avLst>
              <a:gd name="adj" fmla="val 8036"/>
            </a:avLst>
          </a:prstGeom>
          <a:solidFill>
            <a:srgbClr val="FFF7DD"/>
          </a:solidFill>
          <a:ln>
            <a:solidFill>
              <a:schemeClr val="tx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9B34BD7-E65B-F55F-821F-9DE08180791C}"/>
              </a:ext>
            </a:extLst>
          </p:cNvPr>
          <p:cNvSpPr/>
          <p:nvPr/>
        </p:nvSpPr>
        <p:spPr>
          <a:xfrm>
            <a:off x="3698450" y="1187777"/>
            <a:ext cx="3167406" cy="5476974"/>
          </a:xfrm>
          <a:prstGeom prst="roundRect">
            <a:avLst>
              <a:gd name="adj" fmla="val 8036"/>
            </a:avLst>
          </a:prstGeom>
          <a:solidFill>
            <a:srgbClr val="E9F6FB"/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FF7E9E0-4307-96B3-F6A5-48BF48575081}"/>
              </a:ext>
            </a:extLst>
          </p:cNvPr>
          <p:cNvSpPr/>
          <p:nvPr/>
        </p:nvSpPr>
        <p:spPr>
          <a:xfrm>
            <a:off x="7132949" y="1187777"/>
            <a:ext cx="3167406" cy="5476974"/>
          </a:xfrm>
          <a:prstGeom prst="roundRect">
            <a:avLst>
              <a:gd name="adj" fmla="val 8036"/>
            </a:avLst>
          </a:prstGeom>
          <a:solidFill>
            <a:srgbClr val="E9FBEF"/>
          </a:solidFill>
          <a:ln>
            <a:solidFill>
              <a:schemeClr val="tx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7AB2C38-C30F-1889-6AB1-827B828F9AAC}"/>
              </a:ext>
            </a:extLst>
          </p:cNvPr>
          <p:cNvSpPr/>
          <p:nvPr/>
        </p:nvSpPr>
        <p:spPr>
          <a:xfrm>
            <a:off x="2735799" y="421457"/>
            <a:ext cx="167706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fa-IR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Zar" panose="00000400000000000000" pitchFamily="2" charset="-78"/>
              </a:rPr>
              <a:t>ما اینجا هستیم</a:t>
            </a:r>
            <a:endParaRPr lang="en-US" sz="2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Zar" panose="00000400000000000000" pitchFamily="2" charset="-78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A7201E7-4D52-B100-5CD6-34576CC25F47}"/>
              </a:ext>
            </a:extLst>
          </p:cNvPr>
          <p:cNvCxnSpPr>
            <a:cxnSpLocks/>
          </p:cNvCxnSpPr>
          <p:nvPr/>
        </p:nvCxnSpPr>
        <p:spPr>
          <a:xfrm>
            <a:off x="3574330" y="883122"/>
            <a:ext cx="0" cy="479237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0F3550F5-E49C-8060-94A7-E80DEE5DC1A5}"/>
              </a:ext>
            </a:extLst>
          </p:cNvPr>
          <p:cNvSpPr/>
          <p:nvPr/>
        </p:nvSpPr>
        <p:spPr>
          <a:xfrm>
            <a:off x="10567448" y="2826735"/>
            <a:ext cx="81945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fa-IR" sz="2400" b="1" dirty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Titr" panose="00000700000000000000" pitchFamily="2" charset="-78"/>
              </a:rPr>
              <a:t>تمرکز</a:t>
            </a:r>
            <a:endParaRPr lang="en-US" sz="2400" b="1" cap="none" spc="0" dirty="0">
              <a:ln w="0"/>
              <a:solidFill>
                <a:schemeClr val="bg2">
                  <a:lumMod val="2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91DD58C-9B54-E813-3923-AEA26A60305B}"/>
              </a:ext>
            </a:extLst>
          </p:cNvPr>
          <p:cNvSpPr/>
          <p:nvPr/>
        </p:nvSpPr>
        <p:spPr>
          <a:xfrm>
            <a:off x="10501724" y="3623804"/>
            <a:ext cx="110639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fa-IR" sz="2400" b="1" dirty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Titr" panose="00000700000000000000" pitchFamily="2" charset="-78"/>
              </a:rPr>
              <a:t>قابلیت‌ها</a:t>
            </a:r>
            <a:endParaRPr lang="en-US" sz="2400" b="1" dirty="0">
              <a:ln w="0"/>
              <a:solidFill>
                <a:schemeClr val="bg2">
                  <a:lumMod val="2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C9EB64D-7E7D-DCAE-B686-C87CADE647AA}"/>
              </a:ext>
            </a:extLst>
          </p:cNvPr>
          <p:cNvSpPr/>
          <p:nvPr/>
        </p:nvSpPr>
        <p:spPr>
          <a:xfrm>
            <a:off x="10567448" y="4526663"/>
            <a:ext cx="109036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fa-IR" sz="2400" b="1" dirty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Titr" panose="00000700000000000000" pitchFamily="2" charset="-78"/>
              </a:rPr>
              <a:t>مشارکت</a:t>
            </a:r>
            <a:endParaRPr lang="en-US" sz="2400" b="1" dirty="0">
              <a:ln w="0"/>
              <a:solidFill>
                <a:schemeClr val="bg2">
                  <a:lumMod val="2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F585503-84BD-1489-76EB-AA805D4A8F0D}"/>
              </a:ext>
            </a:extLst>
          </p:cNvPr>
          <p:cNvSpPr/>
          <p:nvPr/>
        </p:nvSpPr>
        <p:spPr>
          <a:xfrm>
            <a:off x="10567448" y="5409051"/>
            <a:ext cx="97494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fa-IR" sz="2400" b="1" dirty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Titr" panose="00000700000000000000" pitchFamily="2" charset="-78"/>
              </a:rPr>
              <a:t>نتایج و </a:t>
            </a:r>
          </a:p>
          <a:p>
            <a:pPr algn="ctr" rtl="1"/>
            <a:r>
              <a:rPr lang="fa-IR" sz="2400" b="1" dirty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Titr" panose="00000700000000000000" pitchFamily="2" charset="-78"/>
              </a:rPr>
              <a:t>پیامدها</a:t>
            </a:r>
            <a:endParaRPr lang="en-US" sz="2400" b="1" dirty="0">
              <a:ln w="0"/>
              <a:solidFill>
                <a:schemeClr val="bg2">
                  <a:lumMod val="2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B2D134-8164-DB3C-FAE7-504FF526D40E}"/>
              </a:ext>
            </a:extLst>
          </p:cNvPr>
          <p:cNvSpPr txBox="1"/>
          <p:nvPr/>
        </p:nvSpPr>
        <p:spPr>
          <a:xfrm>
            <a:off x="7132948" y="1335423"/>
            <a:ext cx="31674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2000" b="1" dirty="0">
                <a:solidFill>
                  <a:schemeClr val="accent6">
                    <a:lumMod val="50000"/>
                  </a:schemeClr>
                </a:solidFill>
                <a:cs typeface="B Titr" panose="00000700000000000000" pitchFamily="2" charset="-78"/>
              </a:rPr>
              <a:t>مهارت فناوری اطلاعات</a:t>
            </a:r>
            <a:endParaRPr lang="en-US" sz="2000" b="1" dirty="0">
              <a:solidFill>
                <a:schemeClr val="accent6">
                  <a:lumMod val="50000"/>
                </a:schemeClr>
              </a:solidFill>
              <a:cs typeface="B Titr" panose="00000700000000000000" pitchFamily="2" charset="-78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3734D9-1FFF-153B-19B9-5C7B8740DB1A}"/>
              </a:ext>
            </a:extLst>
          </p:cNvPr>
          <p:cNvSpPr txBox="1"/>
          <p:nvPr/>
        </p:nvSpPr>
        <p:spPr>
          <a:xfrm>
            <a:off x="3717304" y="1335423"/>
            <a:ext cx="313225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2000" b="1" dirty="0">
                <a:solidFill>
                  <a:srgbClr val="002060"/>
                </a:solidFill>
                <a:cs typeface="B Titr" panose="00000700000000000000" pitchFamily="2" charset="-78"/>
              </a:rPr>
              <a:t>صنعتی‌سازی فناوری اطلاعات</a:t>
            </a:r>
            <a:endParaRPr lang="en-US" sz="2000" b="1" dirty="0">
              <a:solidFill>
                <a:srgbClr val="002060"/>
              </a:solidFill>
              <a:cs typeface="B Titr" panose="00000700000000000000" pitchFamily="2" charset="-78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9C58649-CDC4-3398-EE62-B1D33BBFFFA6}"/>
              </a:ext>
            </a:extLst>
          </p:cNvPr>
          <p:cNvSpPr txBox="1"/>
          <p:nvPr/>
        </p:nvSpPr>
        <p:spPr>
          <a:xfrm>
            <a:off x="247659" y="1335423"/>
            <a:ext cx="31836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a-IR" sz="2000" b="1" dirty="0">
                <a:solidFill>
                  <a:schemeClr val="accent2">
                    <a:lumMod val="50000"/>
                  </a:schemeClr>
                </a:solidFill>
                <a:cs typeface="B Titr" panose="00000700000000000000" pitchFamily="2" charset="-78"/>
              </a:rPr>
              <a:t>رقومی‌سازی</a:t>
            </a:r>
            <a:endParaRPr lang="en-US" sz="2000" b="1" dirty="0">
              <a:solidFill>
                <a:schemeClr val="accent2">
                  <a:lumMod val="50000"/>
                </a:schemeClr>
              </a:solidFill>
              <a:cs typeface="B Titr" panose="00000700000000000000" pitchFamily="2" charset="-78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DD3945E-4934-A76A-588B-5512356C273F}"/>
              </a:ext>
            </a:extLst>
          </p:cNvPr>
          <p:cNvSpPr txBox="1"/>
          <p:nvPr/>
        </p:nvSpPr>
        <p:spPr>
          <a:xfrm>
            <a:off x="7699737" y="2921572"/>
            <a:ext cx="20338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fa-IR" b="1" dirty="0">
                <a:solidFill>
                  <a:schemeClr val="accent6">
                    <a:lumMod val="50000"/>
                  </a:schemeClr>
                </a:solidFill>
                <a:cs typeface="B Titr" panose="00000700000000000000" pitchFamily="2" charset="-78"/>
              </a:rPr>
              <a:t>فن‌آوری</a:t>
            </a:r>
            <a:endParaRPr lang="en-US" b="1" dirty="0">
              <a:solidFill>
                <a:schemeClr val="accent6">
                  <a:lumMod val="50000"/>
                </a:schemeClr>
              </a:solidFill>
              <a:cs typeface="B Titr" panose="00000700000000000000" pitchFamily="2" charset="-78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6623F3C-32D0-137D-C02B-FCEAEED05F80}"/>
              </a:ext>
            </a:extLst>
          </p:cNvPr>
          <p:cNvSpPr txBox="1"/>
          <p:nvPr/>
        </p:nvSpPr>
        <p:spPr>
          <a:xfrm>
            <a:off x="4265238" y="2921572"/>
            <a:ext cx="20338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fa-IR" b="1" dirty="0">
                <a:solidFill>
                  <a:srgbClr val="002060"/>
                </a:solidFill>
                <a:cs typeface="B Titr" panose="00000700000000000000" pitchFamily="2" charset="-78"/>
              </a:rPr>
              <a:t>فرایندها</a:t>
            </a:r>
            <a:endParaRPr lang="en-US" b="1" dirty="0">
              <a:solidFill>
                <a:srgbClr val="002060"/>
              </a:solidFill>
              <a:cs typeface="B Titr" panose="00000700000000000000" pitchFamily="2" charset="-78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A784909-942E-1D67-A059-E973462BB6F1}"/>
              </a:ext>
            </a:extLst>
          </p:cNvPr>
          <p:cNvSpPr txBox="1"/>
          <p:nvPr/>
        </p:nvSpPr>
        <p:spPr>
          <a:xfrm>
            <a:off x="830739" y="2921572"/>
            <a:ext cx="20338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fa-IR" b="1" dirty="0">
                <a:solidFill>
                  <a:schemeClr val="accent2">
                    <a:lumMod val="50000"/>
                  </a:schemeClr>
                </a:solidFill>
                <a:cs typeface="B Titr" panose="00000700000000000000" pitchFamily="2" charset="-78"/>
              </a:rPr>
              <a:t>مدل‌های کسب و کاری</a:t>
            </a:r>
            <a:endParaRPr lang="en-US" b="1" dirty="0">
              <a:solidFill>
                <a:schemeClr val="accent2">
                  <a:lumMod val="50000"/>
                </a:schemeClr>
              </a:solidFill>
              <a:cs typeface="B Titr" panose="00000700000000000000" pitchFamily="2" charset="-78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1842567-B285-AAB4-26D0-2BB0AAD33D4B}"/>
              </a:ext>
            </a:extLst>
          </p:cNvPr>
          <p:cNvSpPr txBox="1"/>
          <p:nvPr/>
        </p:nvSpPr>
        <p:spPr>
          <a:xfrm>
            <a:off x="7716629" y="3461598"/>
            <a:ext cx="20338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fa-IR" b="1" dirty="0">
                <a:solidFill>
                  <a:schemeClr val="accent6">
                    <a:lumMod val="50000"/>
                  </a:schemeClr>
                </a:solidFill>
                <a:cs typeface="B Titr" panose="00000700000000000000" pitchFamily="2" charset="-78"/>
              </a:rPr>
              <a:t>برنامه‌نویسی</a:t>
            </a:r>
          </a:p>
          <a:p>
            <a:pPr algn="ctr" rtl="1"/>
            <a:r>
              <a:rPr lang="fa-IR" b="1" dirty="0">
                <a:solidFill>
                  <a:schemeClr val="accent6">
                    <a:lumMod val="50000"/>
                  </a:schemeClr>
                </a:solidFill>
                <a:cs typeface="B Titr" panose="00000700000000000000" pitchFamily="2" charset="-78"/>
              </a:rPr>
              <a:t>مدیریت سیستم‌</a:t>
            </a:r>
            <a:endParaRPr lang="en-US" b="1" dirty="0">
              <a:solidFill>
                <a:schemeClr val="accent6">
                  <a:lumMod val="50000"/>
                </a:schemeClr>
              </a:solidFill>
              <a:cs typeface="B Titr" panose="00000700000000000000" pitchFamily="2" charset="-78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41839F2-7CD7-0F96-FF75-0F894C7AE9DE}"/>
              </a:ext>
            </a:extLst>
          </p:cNvPr>
          <p:cNvSpPr txBox="1"/>
          <p:nvPr/>
        </p:nvSpPr>
        <p:spPr>
          <a:xfrm>
            <a:off x="4033691" y="3525623"/>
            <a:ext cx="24969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fa-IR" b="1" dirty="0">
                <a:solidFill>
                  <a:srgbClr val="002060"/>
                </a:solidFill>
                <a:cs typeface="B Titr" panose="00000700000000000000" pitchFamily="2" charset="-78"/>
              </a:rPr>
              <a:t>مدیریت فن‌آوری اطلاعات</a:t>
            </a:r>
          </a:p>
          <a:p>
            <a:pPr algn="ctr" rtl="1"/>
            <a:r>
              <a:rPr lang="fa-IR" b="1" dirty="0">
                <a:solidFill>
                  <a:srgbClr val="002060"/>
                </a:solidFill>
                <a:cs typeface="B Titr" panose="00000700000000000000" pitchFamily="2" charset="-78"/>
              </a:rPr>
              <a:t>مدیریت سرویس‌ها</a:t>
            </a:r>
            <a:endParaRPr lang="en-US" b="1" dirty="0">
              <a:solidFill>
                <a:srgbClr val="002060"/>
              </a:solidFill>
              <a:cs typeface="B Titr" panose="00000700000000000000" pitchFamily="2" charset="-78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FDB4FB6-F09F-5DF5-2987-9339C22A7DD6}"/>
              </a:ext>
            </a:extLst>
          </p:cNvPr>
          <p:cNvSpPr txBox="1"/>
          <p:nvPr/>
        </p:nvSpPr>
        <p:spPr>
          <a:xfrm>
            <a:off x="830739" y="3710846"/>
            <a:ext cx="20338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fa-IR" b="1" dirty="0">
                <a:solidFill>
                  <a:schemeClr val="accent2">
                    <a:lumMod val="50000"/>
                  </a:schemeClr>
                </a:solidFill>
                <a:cs typeface="B Titr" panose="00000700000000000000" pitchFamily="2" charset="-78"/>
              </a:rPr>
              <a:t>راهبری دیجیتال</a:t>
            </a:r>
            <a:endParaRPr lang="en-US" b="1" dirty="0">
              <a:solidFill>
                <a:schemeClr val="accent2">
                  <a:lumMod val="50000"/>
                </a:schemeClr>
              </a:solidFill>
              <a:cs typeface="B Titr" panose="00000700000000000000" pitchFamily="2" charset="-78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D0C7AD0-6B06-C48A-9F58-26B3E74C9370}"/>
              </a:ext>
            </a:extLst>
          </p:cNvPr>
          <p:cNvSpPr txBox="1"/>
          <p:nvPr/>
        </p:nvSpPr>
        <p:spPr>
          <a:xfrm>
            <a:off x="7699737" y="4434329"/>
            <a:ext cx="20338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fa-IR" b="1" dirty="0">
                <a:solidFill>
                  <a:schemeClr val="accent6">
                    <a:lumMod val="50000"/>
                  </a:schemeClr>
                </a:solidFill>
                <a:cs typeface="B Titr" panose="00000700000000000000" pitchFamily="2" charset="-78"/>
              </a:rPr>
              <a:t>ایزوله، بدون مشارکت</a:t>
            </a:r>
          </a:p>
          <a:p>
            <a:pPr algn="ctr" rtl="1"/>
            <a:r>
              <a:rPr lang="fa-IR" b="1" dirty="0">
                <a:solidFill>
                  <a:schemeClr val="accent6">
                    <a:lumMod val="50000"/>
                  </a:schemeClr>
                </a:solidFill>
                <a:cs typeface="B Titr" panose="00000700000000000000" pitchFamily="2" charset="-78"/>
              </a:rPr>
              <a:t>درونی و بیرونی</a:t>
            </a:r>
            <a:endParaRPr lang="en-US" b="1" dirty="0">
              <a:solidFill>
                <a:schemeClr val="accent6">
                  <a:lumMod val="50000"/>
                </a:schemeClr>
              </a:solidFill>
              <a:cs typeface="B Titr" panose="00000700000000000000" pitchFamily="2" charset="-78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6554339-9203-C7FB-B6AF-9A4C257BEC7F}"/>
              </a:ext>
            </a:extLst>
          </p:cNvPr>
          <p:cNvSpPr txBox="1"/>
          <p:nvPr/>
        </p:nvSpPr>
        <p:spPr>
          <a:xfrm>
            <a:off x="3682149" y="4406673"/>
            <a:ext cx="31674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fa-IR" b="1" dirty="0">
                <a:solidFill>
                  <a:srgbClr val="002060"/>
                </a:solidFill>
                <a:cs typeface="B Titr" panose="00000700000000000000" pitchFamily="2" charset="-78"/>
              </a:rPr>
              <a:t>با همکاران شبیه مشتری رفتار</a:t>
            </a:r>
          </a:p>
          <a:p>
            <a:pPr algn="ctr" rtl="1"/>
            <a:r>
              <a:rPr lang="fa-IR" b="1" dirty="0">
                <a:solidFill>
                  <a:srgbClr val="002060"/>
                </a:solidFill>
                <a:cs typeface="B Titr" panose="00000700000000000000" pitchFamily="2" charset="-78"/>
              </a:rPr>
              <a:t>می‌شود و مشارکتی با مشتریان</a:t>
            </a:r>
          </a:p>
          <a:p>
            <a:pPr algn="ctr" rtl="1"/>
            <a:r>
              <a:rPr lang="fa-IR" b="1" dirty="0">
                <a:solidFill>
                  <a:srgbClr val="002060"/>
                </a:solidFill>
                <a:cs typeface="B Titr" panose="00000700000000000000" pitchFamily="2" charset="-78"/>
              </a:rPr>
              <a:t>بیرونی وجود ندارد</a:t>
            </a:r>
            <a:endParaRPr lang="en-US" b="1" dirty="0">
              <a:solidFill>
                <a:srgbClr val="002060"/>
              </a:solidFill>
              <a:cs typeface="B Titr" panose="00000700000000000000" pitchFamily="2" charset="-78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F99A060-3163-D1F7-B965-7C23C321F801}"/>
              </a:ext>
            </a:extLst>
          </p:cNvPr>
          <p:cNvSpPr txBox="1"/>
          <p:nvPr/>
        </p:nvSpPr>
        <p:spPr>
          <a:xfrm>
            <a:off x="280252" y="4406673"/>
            <a:ext cx="31674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fa-IR" b="1" dirty="0">
                <a:solidFill>
                  <a:schemeClr val="accent2">
                    <a:lumMod val="50000"/>
                  </a:schemeClr>
                </a:solidFill>
                <a:cs typeface="B Titr" panose="00000700000000000000" pitchFamily="2" charset="-78"/>
              </a:rPr>
              <a:t>با همکاران شبیه شریک رفتار می‌شود</a:t>
            </a:r>
          </a:p>
          <a:p>
            <a:pPr algn="ctr" rtl="1"/>
            <a:r>
              <a:rPr lang="fa-IR" b="1" dirty="0">
                <a:solidFill>
                  <a:schemeClr val="accent2">
                    <a:lumMod val="50000"/>
                  </a:schemeClr>
                </a:solidFill>
                <a:cs typeface="B Titr" panose="00000700000000000000" pitchFamily="2" charset="-78"/>
              </a:rPr>
              <a:t>و با مشتریان بیرونی مشارکت</a:t>
            </a:r>
          </a:p>
          <a:p>
            <a:pPr algn="ctr" rtl="1"/>
            <a:r>
              <a:rPr lang="fa-IR" b="1" dirty="0">
                <a:solidFill>
                  <a:schemeClr val="accent2">
                    <a:lumMod val="50000"/>
                  </a:schemeClr>
                </a:solidFill>
                <a:cs typeface="B Titr" panose="00000700000000000000" pitchFamily="2" charset="-78"/>
              </a:rPr>
              <a:t>می‌شود</a:t>
            </a:r>
            <a:endParaRPr lang="en-US" b="1" dirty="0">
              <a:solidFill>
                <a:schemeClr val="accent2">
                  <a:lumMod val="50000"/>
                </a:schemeClr>
              </a:solidFill>
              <a:cs typeface="B Titr" panose="00000700000000000000" pitchFamily="2" charset="-78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8D0DC21-E30D-F336-7DB6-B47663A9BAC6}"/>
              </a:ext>
            </a:extLst>
          </p:cNvPr>
          <p:cNvSpPr txBox="1"/>
          <p:nvPr/>
        </p:nvSpPr>
        <p:spPr>
          <a:xfrm>
            <a:off x="7373332" y="5501386"/>
            <a:ext cx="26866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fa-IR" b="1" dirty="0">
                <a:solidFill>
                  <a:schemeClr val="accent6">
                    <a:lumMod val="50000"/>
                  </a:schemeClr>
                </a:solidFill>
                <a:cs typeface="B Titr" panose="00000700000000000000" pitchFamily="2" charset="-78"/>
              </a:rPr>
              <a:t>اتوماسیون و نوآوری پراکنده</a:t>
            </a:r>
            <a:endParaRPr lang="en-US" b="1" dirty="0">
              <a:solidFill>
                <a:schemeClr val="accent6">
                  <a:lumMod val="50000"/>
                </a:schemeClr>
              </a:solidFill>
              <a:cs typeface="B Titr" panose="00000700000000000000" pitchFamily="2" charset="-78"/>
            </a:endParaRPr>
          </a:p>
          <a:p>
            <a:pPr algn="ctr" rtl="1"/>
            <a:r>
              <a:rPr lang="ar-SA" b="1" dirty="0">
                <a:solidFill>
                  <a:schemeClr val="accent6">
                    <a:lumMod val="50000"/>
                  </a:schemeClr>
                </a:solidFill>
                <a:cs typeface="B Titr" panose="00000700000000000000" pitchFamily="2" charset="-78"/>
              </a:rPr>
              <a:t>مسائل مکرر</a:t>
            </a:r>
            <a:endParaRPr lang="en-US" b="1" dirty="0">
              <a:solidFill>
                <a:schemeClr val="accent6">
                  <a:lumMod val="50000"/>
                </a:schemeClr>
              </a:solidFill>
              <a:cs typeface="B Titr" panose="00000700000000000000" pitchFamily="2" charset="-78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2BFF42E-6FA8-402D-A540-85321326991F}"/>
              </a:ext>
            </a:extLst>
          </p:cNvPr>
          <p:cNvSpPr txBox="1"/>
          <p:nvPr/>
        </p:nvSpPr>
        <p:spPr>
          <a:xfrm>
            <a:off x="4033690" y="5501385"/>
            <a:ext cx="24969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fa-IR" b="1" dirty="0">
                <a:solidFill>
                  <a:srgbClr val="002060"/>
                </a:solidFill>
                <a:cs typeface="B Titr" panose="00000700000000000000" pitchFamily="2" charset="-78"/>
              </a:rPr>
              <a:t>سرویس‌ها و راهکارها</a:t>
            </a:r>
          </a:p>
          <a:p>
            <a:pPr algn="ctr" rtl="1"/>
            <a:r>
              <a:rPr lang="fa-IR" b="1" dirty="0">
                <a:solidFill>
                  <a:srgbClr val="002060"/>
                </a:solidFill>
                <a:cs typeface="B Titr" panose="00000700000000000000" pitchFamily="2" charset="-78"/>
              </a:rPr>
              <a:t>کارایی و اثربخشی</a:t>
            </a:r>
            <a:endParaRPr lang="en-US" b="1" dirty="0">
              <a:solidFill>
                <a:srgbClr val="002060"/>
              </a:solidFill>
              <a:cs typeface="B Titr" panose="00000700000000000000" pitchFamily="2" charset="-78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5C858C3-C20B-45D5-47A8-335B70F5B8EF}"/>
              </a:ext>
            </a:extLst>
          </p:cNvPr>
          <p:cNvSpPr txBox="1"/>
          <p:nvPr/>
        </p:nvSpPr>
        <p:spPr>
          <a:xfrm>
            <a:off x="393569" y="5512343"/>
            <a:ext cx="289993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fa-IR" b="1" dirty="0">
                <a:solidFill>
                  <a:schemeClr val="accent2">
                    <a:lumMod val="50000"/>
                  </a:schemeClr>
                </a:solidFill>
                <a:cs typeface="B Titr" panose="00000700000000000000" pitchFamily="2" charset="-78"/>
              </a:rPr>
              <a:t>نوآوری در کسب و کار دیجیتال</a:t>
            </a:r>
          </a:p>
          <a:p>
            <a:pPr algn="ctr" rtl="1"/>
            <a:r>
              <a:rPr lang="fa-IR" b="1" dirty="0">
                <a:solidFill>
                  <a:schemeClr val="accent2">
                    <a:lumMod val="50000"/>
                  </a:schemeClr>
                </a:solidFill>
                <a:cs typeface="B Titr" panose="00000700000000000000" pitchFamily="2" charset="-78"/>
              </a:rPr>
              <a:t>انواع جدید ارزش</a:t>
            </a:r>
          </a:p>
          <a:p>
            <a:pPr algn="ctr" rtl="1"/>
            <a:endParaRPr lang="en-US" b="1" dirty="0">
              <a:solidFill>
                <a:schemeClr val="accent2">
                  <a:lumMod val="50000"/>
                </a:schemeClr>
              </a:solidFill>
              <a:cs typeface="B Titr" panose="00000700000000000000" pitchFamily="2" charset="-78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A592A5E-AB3B-A5FC-DE86-ACDA0105039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2354" t="15448" r="23211" b="15322"/>
          <a:stretch>
            <a:fillRect/>
          </a:stretch>
        </p:blipFill>
        <p:spPr>
          <a:xfrm>
            <a:off x="8173409" y="1830322"/>
            <a:ext cx="1087721" cy="9205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0F1A4DA-5B6A-A241-EBC2-A2F4FE7EB2B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7287" t="24943" r="8156" b="23657"/>
          <a:stretch>
            <a:fillRect/>
          </a:stretch>
        </p:blipFill>
        <p:spPr>
          <a:xfrm>
            <a:off x="4792732" y="1852400"/>
            <a:ext cx="1303268" cy="89847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1ED2236-A47B-52E3-95FF-F85584BE448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6" t="17214" r="9144" b="15078"/>
          <a:stretch>
            <a:fillRect/>
          </a:stretch>
        </p:blipFill>
        <p:spPr>
          <a:xfrm>
            <a:off x="1364072" y="1886710"/>
            <a:ext cx="958923" cy="79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658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8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29FA38-A59F-50FD-24A6-C99CCAD6AECC}"/>
              </a:ext>
            </a:extLst>
          </p:cNvPr>
          <p:cNvSpPr/>
          <p:nvPr/>
        </p:nvSpPr>
        <p:spPr>
          <a:xfrm>
            <a:off x="-1" y="5561814"/>
            <a:ext cx="12186427" cy="1296186"/>
          </a:xfrm>
          <a:prstGeom prst="rect">
            <a:avLst/>
          </a:prstGeom>
          <a:solidFill>
            <a:srgbClr val="04052F"/>
          </a:solidFill>
          <a:ln>
            <a:solidFill>
              <a:srgbClr val="0405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21FA701-BCDE-6CF7-700A-7AEEE2A2D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98921"/>
            <a:ext cx="12186427" cy="5260157"/>
          </a:xfrm>
          <a:prstGeom prst="rect">
            <a:avLst/>
          </a:prstGeom>
          <a:noFill/>
          <a:ln>
            <a:solidFill>
              <a:srgbClr val="04052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FB14B23-50CD-15C1-ABC9-67AE025507AC}"/>
              </a:ext>
            </a:extLst>
          </p:cNvPr>
          <p:cNvSpPr/>
          <p:nvPr/>
        </p:nvSpPr>
        <p:spPr>
          <a:xfrm>
            <a:off x="0" y="5887039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79FB67A-B3E7-6564-6C1F-6388EFD77B00}"/>
              </a:ext>
            </a:extLst>
          </p:cNvPr>
          <p:cNvCxnSpPr/>
          <p:nvPr/>
        </p:nvCxnSpPr>
        <p:spPr>
          <a:xfrm>
            <a:off x="-5574" y="1545996"/>
            <a:ext cx="12192000" cy="0"/>
          </a:xfrm>
          <a:prstGeom prst="line">
            <a:avLst/>
          </a:prstGeom>
          <a:ln>
            <a:solidFill>
              <a:srgbClr val="04052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26146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5337C1-FCE0-0998-F0F1-BFB7CEF649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7C6D2-3A9C-6BDA-7BEA-F351925F8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0601"/>
            <a:ext cx="12192000" cy="1325563"/>
          </a:xfrm>
        </p:spPr>
        <p:txBody>
          <a:bodyPr>
            <a:normAutofit/>
          </a:bodyPr>
          <a:lstStyle/>
          <a:p>
            <a:pPr algn="ctr" rtl="1"/>
            <a:r>
              <a:rPr lang="ar-SA" sz="4000" b="1" dirty="0">
                <a:cs typeface="B Titr" panose="00000700000000000000" pitchFamily="2" charset="-78"/>
              </a:rPr>
              <a:t>حاکمیت داده </a:t>
            </a:r>
            <a:r>
              <a:rPr lang="ar-SA" sz="4000" b="1" dirty="0">
                <a:solidFill>
                  <a:srgbClr val="0070C0"/>
                </a:solidFill>
                <a:cs typeface="B Titr" panose="00000700000000000000" pitchFamily="2" charset="-78"/>
              </a:rPr>
              <a:t>+</a:t>
            </a:r>
            <a:r>
              <a:rPr lang="ar-SA" sz="4000" b="1" dirty="0">
                <a:cs typeface="B Titr" panose="00000700000000000000" pitchFamily="2" charset="-78"/>
              </a:rPr>
              <a:t> حاکمیت حریم خصوصی </a:t>
            </a:r>
            <a:r>
              <a:rPr lang="ar-SA" sz="4000" b="1" dirty="0">
                <a:solidFill>
                  <a:srgbClr val="0070C0"/>
                </a:solidFill>
                <a:cs typeface="B Titr" panose="00000700000000000000" pitchFamily="2" charset="-78"/>
              </a:rPr>
              <a:t>+</a:t>
            </a:r>
            <a:r>
              <a:rPr lang="ar-SA" sz="4000" b="1" dirty="0">
                <a:cs typeface="B Titr" panose="00000700000000000000" pitchFamily="2" charset="-78"/>
              </a:rPr>
              <a:t> حاکمیت اخلاقی</a:t>
            </a:r>
            <a:br>
              <a:rPr lang="fa-IR" sz="4000" b="1" dirty="0">
                <a:cs typeface="B Titr" panose="00000700000000000000" pitchFamily="2" charset="-78"/>
              </a:rPr>
            </a:br>
            <a:r>
              <a:rPr lang="fa-IR" sz="4000" b="1" dirty="0">
                <a:solidFill>
                  <a:srgbClr val="C00000"/>
                </a:solidFill>
                <a:cs typeface="B Titr" panose="00000700000000000000" pitchFamily="2" charset="-78"/>
              </a:rPr>
              <a:t>(</a:t>
            </a:r>
            <a:r>
              <a:rPr lang="en-US" sz="3600" b="1" dirty="0">
                <a:solidFill>
                  <a:srgbClr val="C00000"/>
                </a:solidFill>
                <a:latin typeface="Arial Black" panose="020B0A04020102020204" pitchFamily="34" charset="0"/>
                <a:cs typeface="B Titr" panose="00000700000000000000" pitchFamily="2" charset="-78"/>
              </a:rPr>
              <a:t>Data Privacy &amp; Ethics</a:t>
            </a:r>
            <a:r>
              <a:rPr lang="fa-IR" sz="4000" b="1" dirty="0">
                <a:solidFill>
                  <a:srgbClr val="C00000"/>
                </a:solidFill>
                <a:cs typeface="B Titr" panose="00000700000000000000" pitchFamily="2" charset="-78"/>
              </a:rPr>
              <a:t>)</a:t>
            </a:r>
            <a:endParaRPr lang="en-US" sz="4000" b="1" dirty="0">
              <a:solidFill>
                <a:srgbClr val="C00000"/>
              </a:solidFill>
              <a:latin typeface="Arial Black" panose="020B0A04020102020204" pitchFamily="34" charset="0"/>
              <a:cs typeface="B Titr" panose="000007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0607F-A729-E7DC-74FE-CD8A546FF3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692" y="1737822"/>
            <a:ext cx="11315307" cy="4351338"/>
          </a:xfrm>
          <a:solidFill>
            <a:schemeClr val="tx1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lvl="1" algn="just" rtl="1">
              <a:lnSpc>
                <a:spcPct val="150000"/>
              </a:lnSpc>
            </a:pPr>
            <a:r>
              <a:rPr lang="ar-SA" sz="2800" b="1" dirty="0">
                <a:solidFill>
                  <a:schemeClr val="bg1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مقررات </a:t>
            </a:r>
            <a:r>
              <a:rPr lang="fa-IR" sz="2800" b="1" dirty="0">
                <a:solidFill>
                  <a:schemeClr val="bg1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 و </a:t>
            </a:r>
            <a:r>
              <a:rPr lang="ar-SA" sz="2800" b="1" dirty="0">
                <a:solidFill>
                  <a:schemeClr val="bg1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قوانین ملی حفاظت داده، الزام به شفافیت داده‌ها، کنترل دسترسی، حفظ حریم خصوصی داده‌های فردی و تشخیص منبع داده‌ها</a:t>
            </a:r>
            <a:r>
              <a:rPr lang="fa-IR" sz="2800" b="1" dirty="0">
                <a:solidFill>
                  <a:schemeClr val="bg1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 (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data provenance</a:t>
            </a:r>
            <a:r>
              <a:rPr lang="fa-IR" sz="2800" b="1" dirty="0">
                <a:solidFill>
                  <a:schemeClr val="bg1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) </a:t>
            </a:r>
            <a:r>
              <a:rPr lang="ar-SA" sz="2800" b="1" dirty="0">
                <a:solidFill>
                  <a:schemeClr val="bg1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همگی در اولویت قرار دارند</a:t>
            </a:r>
            <a:r>
              <a:rPr lang="fa-IR" sz="2800" b="1" dirty="0">
                <a:solidFill>
                  <a:schemeClr val="bg1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.</a:t>
            </a:r>
          </a:p>
          <a:p>
            <a:pPr lvl="1" algn="just" rtl="1">
              <a:lnSpc>
                <a:spcPct val="150000"/>
              </a:lnSpc>
            </a:pPr>
            <a:r>
              <a:rPr lang="ar-SA" sz="2800" b="1" dirty="0">
                <a:solidFill>
                  <a:schemeClr val="bg1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همچنین بحث بر سر هویت دیجیتال خودمختار</a:t>
            </a:r>
            <a:r>
              <a:rPr lang="fa-IR" sz="2800" b="1" dirty="0">
                <a:solidFill>
                  <a:schemeClr val="bg1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 یا</a:t>
            </a:r>
            <a:r>
              <a:rPr lang="ar-SA" sz="2800" b="1" dirty="0">
                <a:solidFill>
                  <a:schemeClr val="bg1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Self-Sovereign Identity </a:t>
            </a:r>
            <a:r>
              <a:rPr lang="fa-IR" sz="2800" b="1" dirty="0">
                <a:solidFill>
                  <a:schemeClr val="bg1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 </a:t>
            </a:r>
            <a:r>
              <a:rPr lang="ar-SA" sz="2800" b="1" dirty="0">
                <a:solidFill>
                  <a:schemeClr val="bg1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که کاربر کنترل بیشتری بر داده‌های شخصی داشته باشد</a:t>
            </a:r>
            <a:r>
              <a:rPr lang="fa-IR" sz="2800" b="1" dirty="0">
                <a:solidFill>
                  <a:schemeClr val="bg1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.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B Zar" panose="000004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7E0BF18-DBD7-0F72-6ED3-A28EC1980580}"/>
              </a:ext>
            </a:extLst>
          </p:cNvPr>
          <p:cNvSpPr/>
          <p:nvPr/>
        </p:nvSpPr>
        <p:spPr>
          <a:xfrm>
            <a:off x="0" y="1737822"/>
            <a:ext cx="876692" cy="4351338"/>
          </a:xfrm>
          <a:prstGeom prst="rect">
            <a:avLst/>
          </a:prstGeom>
          <a:solidFill>
            <a:srgbClr val="FFC616"/>
          </a:solidFill>
          <a:ln>
            <a:solidFill>
              <a:srgbClr val="FFC000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1660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3F0308-C941-C54F-5ED1-8F78CDB1B3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2F511-0164-1BE5-BA76-D9897D471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1112"/>
            <a:ext cx="10515600" cy="1325563"/>
          </a:xfrm>
        </p:spPr>
        <p:txBody>
          <a:bodyPr>
            <a:normAutofit/>
          </a:bodyPr>
          <a:lstStyle/>
          <a:p>
            <a:pPr algn="ctr" rtl="1"/>
            <a:r>
              <a:rPr lang="ar-SA" b="1" dirty="0">
                <a:cs typeface="B Titr" panose="00000700000000000000" pitchFamily="2" charset="-78"/>
              </a:rPr>
              <a:t>مالکیت دموکراتیک داده‌ها</a:t>
            </a:r>
            <a:br>
              <a:rPr lang="fa-IR" b="1" dirty="0">
                <a:cs typeface="B Titr" panose="00000700000000000000" pitchFamily="2" charset="-78"/>
              </a:rPr>
            </a:br>
            <a:r>
              <a:rPr lang="fa-IR" b="1" dirty="0">
                <a:cs typeface="B Titr" panose="00000700000000000000" pitchFamily="2" charset="-78"/>
              </a:rPr>
              <a:t>(</a:t>
            </a:r>
            <a:r>
              <a:rPr lang="en-US" sz="3100" b="1" dirty="0">
                <a:latin typeface="Arial Black" panose="020B0A04020102020204" pitchFamily="34" charset="0"/>
                <a:cs typeface="B Titr" panose="00000700000000000000" pitchFamily="2" charset="-78"/>
              </a:rPr>
              <a:t>Data Cooperatives, Commons, Data Trusts</a:t>
            </a:r>
            <a:r>
              <a:rPr lang="fa-IR" b="1" dirty="0">
                <a:cs typeface="B Titr" panose="00000700000000000000" pitchFamily="2" charset="-78"/>
              </a:rPr>
              <a:t>)</a:t>
            </a:r>
            <a:endParaRPr lang="en-US" b="1" dirty="0">
              <a:latin typeface="Arial Black" panose="020B0A04020102020204" pitchFamily="34" charset="0"/>
              <a:cs typeface="B Titr" panose="000007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139AFF-314E-79DB-03E6-BB31A75587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56675"/>
            <a:ext cx="10515600" cy="4351338"/>
          </a:xfrm>
        </p:spPr>
        <p:txBody>
          <a:bodyPr>
            <a:normAutofit/>
          </a:bodyPr>
          <a:lstStyle/>
          <a:p>
            <a:pPr lvl="1" algn="just" rtl="1">
              <a:lnSpc>
                <a:spcPct val="150000"/>
              </a:lnSpc>
            </a:pPr>
            <a:r>
              <a:rPr lang="ar-SA" sz="2800" b="1" dirty="0">
                <a:latin typeface="Times New Roman" panose="02020603050405020304" pitchFamily="18" charset="0"/>
                <a:cs typeface="B Zar" panose="00000400000000000000" pitchFamily="2" charset="-78"/>
              </a:rPr>
              <a:t>مدل‌هایی مثل </a:t>
            </a:r>
            <a:r>
              <a:rPr lang="en-US" sz="2800" b="1" dirty="0">
                <a:latin typeface="Times New Roman" panose="02020603050405020304" pitchFamily="18" charset="0"/>
                <a:cs typeface="B Zar" panose="00000400000000000000" pitchFamily="2" charset="-78"/>
              </a:rPr>
              <a:t>Data Cooperatives </a:t>
            </a:r>
            <a:r>
              <a:rPr lang="fa-IR" sz="2800" b="1" dirty="0">
                <a:latin typeface="Times New Roman" panose="02020603050405020304" pitchFamily="18" charset="0"/>
                <a:cs typeface="B Zar" panose="00000400000000000000" pitchFamily="2" charset="-78"/>
              </a:rPr>
              <a:t> </a:t>
            </a:r>
            <a:r>
              <a:rPr lang="ar-SA" sz="2800" b="1" dirty="0">
                <a:latin typeface="Times New Roman" panose="02020603050405020304" pitchFamily="18" charset="0"/>
                <a:cs typeface="B Zar" panose="00000400000000000000" pitchFamily="2" charset="-78"/>
              </a:rPr>
              <a:t>که در آن افراد یا جامعه ذی‌نفع، کنترل و مالکیت داده‌ها را به صورتی دموکراتیک بر عهده دارند</a:t>
            </a:r>
            <a:r>
              <a:rPr lang="fa-IR" sz="2800" b="1" dirty="0">
                <a:latin typeface="Times New Roman" panose="02020603050405020304" pitchFamily="18" charset="0"/>
                <a:cs typeface="B Zar" panose="00000400000000000000" pitchFamily="2" charset="-78"/>
              </a:rPr>
              <a:t>.</a:t>
            </a:r>
            <a:r>
              <a:rPr lang="ar-SA" sz="2800" b="1" dirty="0">
                <a:latin typeface="Times New Roman" panose="02020603050405020304" pitchFamily="18" charset="0"/>
                <a:cs typeface="B Zar" panose="00000400000000000000" pitchFamily="2" charset="-78"/>
              </a:rPr>
              <a:t> این مدل‌ها می‌توانند به افزایش اعتماد عمومی، شفافیت و مشارکت کمک کنند</a:t>
            </a:r>
            <a:r>
              <a:rPr lang="fa-IR" sz="2800" b="1" dirty="0">
                <a:latin typeface="Times New Roman" panose="02020603050405020304" pitchFamily="18" charset="0"/>
                <a:cs typeface="B Zar" panose="00000400000000000000" pitchFamily="2" charset="-78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B Za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49303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521AB9-91B9-DAF4-4C3D-9976BE20D8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A1C63-BB91-CE7D-2889-32FD715DC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601"/>
            <a:ext cx="10515600" cy="1325563"/>
          </a:xfrm>
        </p:spPr>
        <p:txBody>
          <a:bodyPr>
            <a:normAutofit/>
          </a:bodyPr>
          <a:lstStyle/>
          <a:p>
            <a:pPr algn="ctr" rtl="1"/>
            <a:r>
              <a:rPr lang="ar-SA" b="1" dirty="0">
                <a:cs typeface="B Titr" panose="00000700000000000000" pitchFamily="2" charset="-78"/>
              </a:rPr>
              <a:t>پایداری </a:t>
            </a:r>
            <a:r>
              <a:rPr lang="fa-IR" b="1" dirty="0">
                <a:cs typeface="B Titr" panose="00000700000000000000" pitchFamily="2" charset="-78"/>
              </a:rPr>
              <a:t>د</a:t>
            </a:r>
            <a:r>
              <a:rPr lang="ar-SA" b="1" dirty="0">
                <a:cs typeface="B Titr" panose="00000700000000000000" pitchFamily="2" charset="-78"/>
              </a:rPr>
              <a:t>اده‌ها</a:t>
            </a:r>
            <a:br>
              <a:rPr lang="fa-IR" b="1" dirty="0">
                <a:cs typeface="B Titr" panose="00000700000000000000" pitchFamily="2" charset="-78"/>
              </a:rPr>
            </a:br>
            <a:r>
              <a:rPr lang="fa-IR" b="1" dirty="0">
                <a:cs typeface="B Titr" panose="00000700000000000000" pitchFamily="2" charset="-78"/>
              </a:rPr>
              <a:t>(</a:t>
            </a:r>
            <a:r>
              <a:rPr lang="en-US" sz="2800" b="1" dirty="0">
                <a:latin typeface="Arial Black" panose="020B0A04020102020204" pitchFamily="34" charset="0"/>
                <a:cs typeface="B Titr" panose="00000700000000000000" pitchFamily="2" charset="-78"/>
              </a:rPr>
              <a:t>Data Sovereignty &amp; Data Localization</a:t>
            </a:r>
            <a:r>
              <a:rPr lang="fa-IR" b="1" dirty="0">
                <a:cs typeface="B Titr" panose="00000700000000000000" pitchFamily="2" charset="-78"/>
              </a:rPr>
              <a:t>)</a:t>
            </a:r>
            <a:endParaRPr lang="en-US" b="1" dirty="0">
              <a:latin typeface="Arial Black" panose="020B0A04020102020204" pitchFamily="34" charset="0"/>
              <a:cs typeface="B Titr" panose="000007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C3E21F-3A7F-B979-132D-2CA557444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6164"/>
            <a:ext cx="10515600" cy="4351338"/>
          </a:xfrm>
        </p:spPr>
        <p:txBody>
          <a:bodyPr>
            <a:normAutofit fontScale="85000" lnSpcReduction="20000"/>
          </a:bodyPr>
          <a:lstStyle/>
          <a:p>
            <a:pPr marL="0" lvl="1" indent="-365760" algn="just" rtl="1">
              <a:lnSpc>
                <a:spcPct val="150000"/>
              </a:lnSpc>
            </a:pPr>
            <a:r>
              <a:rPr lang="ar-SA" sz="2800" b="1" dirty="0">
                <a:latin typeface="Times New Roman" panose="02020603050405020304" pitchFamily="18" charset="0"/>
                <a:cs typeface="B Zar" panose="00000400000000000000" pitchFamily="2" charset="-78"/>
              </a:rPr>
              <a:t>کشورها میل به داشتن کنترل بیشتر بر داده‌های تولیدشده در قلمرو خود دارند، به ویژه داده‌های حساس سلامت.</a:t>
            </a:r>
            <a:r>
              <a:rPr lang="fa-IR" sz="2800" b="1" dirty="0">
                <a:latin typeface="Times New Roman" panose="02020603050405020304" pitchFamily="18" charset="0"/>
                <a:cs typeface="B Zar" panose="00000400000000000000" pitchFamily="2" charset="-78"/>
              </a:rPr>
              <a:t> </a:t>
            </a:r>
            <a:r>
              <a:rPr lang="ar-SA" sz="2800" b="1" dirty="0">
                <a:latin typeface="Times New Roman" panose="02020603050405020304" pitchFamily="18" charset="0"/>
                <a:cs typeface="B Zar" panose="00000400000000000000" pitchFamily="2" charset="-78"/>
              </a:rPr>
              <a:t>این موضوع با رشد قوانین حقوقی، نگرانی‌های امنیتی و روابط بین‌المللی در زمینه خدمات ابری و فضای مجازی بیشتر برجسته شده است</a:t>
            </a:r>
            <a:r>
              <a:rPr lang="fa-IR" sz="2800" b="1" dirty="0">
                <a:latin typeface="Times New Roman" panose="02020603050405020304" pitchFamily="18" charset="0"/>
                <a:cs typeface="B Zar" panose="00000400000000000000" pitchFamily="2" charset="-78"/>
              </a:rPr>
              <a:t>.</a:t>
            </a:r>
          </a:p>
          <a:p>
            <a:pPr marL="0" indent="-365760" algn="just" rtl="1"/>
            <a:r>
              <a:rPr lang="az-Cyrl-AZ" b="1" dirty="0">
                <a:latin typeface="Times New Roman" panose="02020603050405020304" pitchFamily="18" charset="0"/>
                <a:cs typeface="B Zar" panose="00000400000000000000" pitchFamily="2" charset="-78"/>
              </a:rPr>
              <a:t>«суверенитет» </a:t>
            </a:r>
            <a:r>
              <a:rPr lang="fa-IR" b="1" dirty="0">
                <a:latin typeface="Times New Roman" panose="02020603050405020304" pitchFamily="18" charset="0"/>
                <a:cs typeface="B Zar" panose="00000400000000000000" pitchFamily="2" charset="-78"/>
              </a:rPr>
              <a:t> </a:t>
            </a:r>
            <a:r>
              <a:rPr lang="ar-SA" b="1" dirty="0">
                <a:latin typeface="Times New Roman" panose="02020603050405020304" pitchFamily="18" charset="0"/>
                <a:cs typeface="B Zar" panose="00000400000000000000" pitchFamily="2" charset="-78"/>
              </a:rPr>
              <a:t>در روسی دقیقاً معادل واژه‌ی انگلیسی </a:t>
            </a:r>
            <a:r>
              <a:rPr lang="en-US" b="1" dirty="0">
                <a:latin typeface="Times New Roman" panose="02020603050405020304" pitchFamily="18" charset="0"/>
                <a:cs typeface="B Zar" panose="00000400000000000000" pitchFamily="2" charset="-78"/>
              </a:rPr>
              <a:t>sovereignty </a:t>
            </a:r>
            <a:r>
              <a:rPr lang="fa-IR" b="1" dirty="0">
                <a:latin typeface="Times New Roman" panose="02020603050405020304" pitchFamily="18" charset="0"/>
                <a:cs typeface="B Zar" panose="00000400000000000000" pitchFamily="2" charset="-78"/>
              </a:rPr>
              <a:t> </a:t>
            </a:r>
            <a:r>
              <a:rPr lang="ar-SA" b="1" dirty="0">
                <a:latin typeface="Times New Roman" panose="02020603050405020304" pitchFamily="18" charset="0"/>
                <a:cs typeface="B Zar" panose="00000400000000000000" pitchFamily="2" charset="-78"/>
              </a:rPr>
              <a:t>و فارسی حاکمیت است.</a:t>
            </a:r>
            <a:endParaRPr lang="fa-IR" b="1" dirty="0">
              <a:latin typeface="Times New Roman" panose="02020603050405020304" pitchFamily="18" charset="0"/>
              <a:cs typeface="B Zar" panose="00000400000000000000" pitchFamily="2" charset="-78"/>
            </a:endParaRPr>
          </a:p>
          <a:p>
            <a:pPr algn="just" rtl="1"/>
            <a:endParaRPr lang="en-US" b="1" dirty="0">
              <a:latin typeface="Times New Roman" panose="02020603050405020304" pitchFamily="18" charset="0"/>
              <a:cs typeface="B Zar" panose="00000400000000000000" pitchFamily="2" charset="-78"/>
            </a:endParaRPr>
          </a:p>
          <a:p>
            <a:pPr marL="0" indent="0" algn="r" rtl="1">
              <a:buNone/>
            </a:pPr>
            <a:r>
              <a:rPr lang="en-US" sz="4700" b="1" dirty="0">
                <a:latin typeface="Times New Roman" panose="02020603050405020304" pitchFamily="18" charset="0"/>
                <a:cs typeface="B Zar" panose="00000400000000000000" pitchFamily="2" charset="-78"/>
              </a:rPr>
              <a:t>📖</a:t>
            </a:r>
            <a:r>
              <a:rPr lang="fa-IR" b="1" dirty="0">
                <a:latin typeface="Times New Roman" panose="02020603050405020304" pitchFamily="18" charset="0"/>
                <a:cs typeface="B Zar" panose="00000400000000000000" pitchFamily="2" charset="-78"/>
              </a:rPr>
              <a:t> </a:t>
            </a:r>
            <a:r>
              <a:rPr lang="ar-SA" b="1" dirty="0">
                <a:latin typeface="Times New Roman" panose="02020603050405020304" pitchFamily="18" charset="0"/>
                <a:cs typeface="B Zar" panose="00000400000000000000" pitchFamily="2" charset="-78"/>
              </a:rPr>
              <a:t>در حوزه‌ی فناوری و حکمرانی داده</a:t>
            </a:r>
            <a:r>
              <a:rPr lang="fa-IR" b="1" dirty="0">
                <a:latin typeface="Times New Roman" panose="02020603050405020304" pitchFamily="18" charset="0"/>
                <a:cs typeface="B Zar" panose="00000400000000000000" pitchFamily="2" charset="-78"/>
              </a:rPr>
              <a:t> چند مفهوم داریم:</a:t>
            </a:r>
            <a:endParaRPr lang="ar-SA" b="1" dirty="0">
              <a:latin typeface="Times New Roman" panose="02020603050405020304" pitchFamily="18" charset="0"/>
              <a:cs typeface="B Zar" panose="00000400000000000000" pitchFamily="2" charset="-78"/>
            </a:endParaRPr>
          </a:p>
          <a:p>
            <a:pPr algn="r" rtl="1"/>
            <a:r>
              <a:rPr lang="en-US" b="1" dirty="0">
                <a:latin typeface="Times New Roman" panose="02020603050405020304" pitchFamily="18" charset="0"/>
                <a:cs typeface="B Zar" panose="00000400000000000000" pitchFamily="2" charset="-78"/>
              </a:rPr>
              <a:t>Data Sovereignty</a:t>
            </a:r>
            <a:r>
              <a:rPr lang="fa-IR" b="1" dirty="0">
                <a:latin typeface="Times New Roman" panose="02020603050405020304" pitchFamily="18" charset="0"/>
                <a:cs typeface="B Zar" panose="00000400000000000000" pitchFamily="2" charset="-78"/>
              </a:rPr>
              <a:t> ← </a:t>
            </a:r>
            <a:r>
              <a:rPr lang="ar-SA" b="1" dirty="0">
                <a:latin typeface="Times New Roman" panose="02020603050405020304" pitchFamily="18" charset="0"/>
                <a:cs typeface="B Zar" panose="00000400000000000000" pitchFamily="2" charset="-78"/>
              </a:rPr>
              <a:t>داده‌های حاکمیتی یا داده‌هایی که تحت کنترل دولت باقی می‌مانند</a:t>
            </a:r>
          </a:p>
          <a:p>
            <a:pPr algn="r" rtl="1"/>
            <a:r>
              <a:rPr lang="en-US" b="1" dirty="0">
                <a:latin typeface="Times New Roman" panose="02020603050405020304" pitchFamily="18" charset="0"/>
                <a:cs typeface="B Zar" panose="00000400000000000000" pitchFamily="2" charset="-78"/>
              </a:rPr>
              <a:t>Digital Sovereignty</a:t>
            </a:r>
            <a:r>
              <a:rPr lang="fa-IR" b="1" dirty="0">
                <a:latin typeface="Times New Roman" panose="02020603050405020304" pitchFamily="18" charset="0"/>
                <a:cs typeface="B Zar" panose="00000400000000000000" pitchFamily="2" charset="-78"/>
              </a:rPr>
              <a:t> ← </a:t>
            </a:r>
            <a:r>
              <a:rPr lang="ar-SA" b="1" dirty="0">
                <a:latin typeface="Times New Roman" panose="02020603050405020304" pitchFamily="18" charset="0"/>
                <a:cs typeface="B Zar" panose="00000400000000000000" pitchFamily="2" charset="-78"/>
              </a:rPr>
              <a:t>حاکمیت دیجیتال</a:t>
            </a:r>
            <a:endParaRPr lang="en-US" b="1" dirty="0">
              <a:latin typeface="Times New Roman" panose="02020603050405020304" pitchFamily="18" charset="0"/>
              <a:cs typeface="B Zar" panose="00000400000000000000" pitchFamily="2" charset="-78"/>
            </a:endParaRPr>
          </a:p>
          <a:p>
            <a:pPr algn="r" rtl="1"/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Sovereign Cloud</a:t>
            </a:r>
            <a:r>
              <a:rPr lang="fa-IR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 ← </a:t>
            </a:r>
            <a:r>
              <a:rPr lang="ar-SA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ابر حاکمیتی یا ابر مل</a:t>
            </a:r>
            <a:r>
              <a:rPr lang="fa-IR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ی</a:t>
            </a:r>
            <a:endParaRPr lang="en-US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B Zar" panose="00000400000000000000" pitchFamily="2" charset="-78"/>
            </a:endParaRPr>
          </a:p>
          <a:p>
            <a:pPr lvl="1" algn="r" rtl="1">
              <a:lnSpc>
                <a:spcPct val="150000"/>
              </a:lnSpc>
            </a:pPr>
            <a:endParaRPr lang="en-US" sz="2800" b="1" dirty="0">
              <a:latin typeface="Times New Roman" panose="02020603050405020304" pitchFamily="18" charset="0"/>
              <a:cs typeface="B Za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71637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C94455-9864-9174-59A1-25A27E5F3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0427"/>
            <a:ext cx="6772023" cy="61371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38568B-9CAD-1283-F846-44C37B683E52}"/>
              </a:ext>
            </a:extLst>
          </p:cNvPr>
          <p:cNvSpPr txBox="1"/>
          <p:nvPr/>
        </p:nvSpPr>
        <p:spPr>
          <a:xfrm>
            <a:off x="6344239" y="289678"/>
            <a:ext cx="5665509" cy="627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buNone/>
            </a:pPr>
            <a:r>
              <a:rPr lang="en-US" sz="1400" b="1" dirty="0">
                <a:cs typeface="B Mitra" panose="00000400000000000000" pitchFamily="2" charset="-78"/>
              </a:rPr>
              <a:t>🔴</a:t>
            </a:r>
            <a:r>
              <a:rPr lang="ar-SA" b="1" dirty="0">
                <a:solidFill>
                  <a:srgbClr val="C00000"/>
                </a:solidFill>
                <a:latin typeface="Arial Black" panose="020B0A04020102020204" pitchFamily="34" charset="0"/>
                <a:cs typeface="B Zar" panose="00000400000000000000" pitchFamily="2" charset="-78"/>
              </a:rPr>
              <a:t>حاکمیت داده</a:t>
            </a:r>
            <a:r>
              <a:rPr lang="fa-IR" b="1" dirty="0">
                <a:solidFill>
                  <a:srgbClr val="C00000"/>
                </a:solidFill>
                <a:latin typeface="Arial Black" panose="020B0A04020102020204" pitchFamily="34" charset="0"/>
                <a:cs typeface="B Zar" panose="00000400000000000000" pitchFamily="2" charset="-78"/>
              </a:rPr>
              <a:t> </a:t>
            </a:r>
            <a:r>
              <a:rPr lang="fa-IR" sz="1400" b="1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  <a:cs typeface="B Zar" panose="00000400000000000000" pitchFamily="2" charset="-78"/>
              </a:rPr>
              <a:t>(</a:t>
            </a: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  <a:cs typeface="B Zar" panose="00000400000000000000" pitchFamily="2" charset="-78"/>
              </a:rPr>
              <a:t>Data Sovereignty</a:t>
            </a:r>
            <a:r>
              <a:rPr lang="fa-IR" sz="1400" b="1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  <a:cs typeface="B Zar" panose="00000400000000000000" pitchFamily="2" charset="-78"/>
              </a:rPr>
              <a:t>)</a:t>
            </a:r>
          </a:p>
          <a:p>
            <a:pPr algn="just" rtl="1">
              <a:buNone/>
            </a:pPr>
            <a:r>
              <a:rPr lang="ar-SA" b="1" dirty="0">
                <a:cs typeface="B Mitra" panose="00000400000000000000" pitchFamily="2" charset="-78"/>
              </a:rPr>
              <a:t>به مشتریان این امکان را می‌دهد که از دسترسی اشخاص ثالث — از جمله ارائه‌دهنده‌ی خدمات ابری — به داده‌های خود جلوگیری کنند</a:t>
            </a:r>
            <a:r>
              <a:rPr lang="fa-IR" b="1" dirty="0">
                <a:cs typeface="B Mitra" panose="00000400000000000000" pitchFamily="2" charset="-78"/>
              </a:rPr>
              <a:t>.</a:t>
            </a:r>
            <a:endParaRPr lang="ar-SA" b="1" dirty="0">
              <a:cs typeface="B Mitra" panose="00000400000000000000" pitchFamily="2" charset="-78"/>
            </a:endParaRPr>
          </a:p>
          <a:p>
            <a:pPr algn="just" rtl="1">
              <a:buNone/>
            </a:pPr>
            <a:r>
              <a:rPr lang="ar-SA" b="1" dirty="0">
                <a:cs typeface="B Mitra" panose="00000400000000000000" pitchFamily="2" charset="-78"/>
              </a:rPr>
              <a:t>یعنی مالکیت، کنترل و دسترسی به داده‌ها کاملاً در اختیار سازمان باقی می‌ماند و حتی شرکت میزبان</a:t>
            </a:r>
            <a:r>
              <a:rPr lang="fa-IR" b="1" dirty="0">
                <a:cs typeface="B Mitra" panose="00000400000000000000" pitchFamily="2" charset="-78"/>
              </a:rPr>
              <a:t> (</a:t>
            </a:r>
            <a:r>
              <a:rPr lang="en-US" b="1" dirty="0">
                <a:cs typeface="B Mitra" panose="00000400000000000000" pitchFamily="2" charset="-78"/>
              </a:rPr>
              <a:t>Cloud Provider</a:t>
            </a:r>
            <a:r>
              <a:rPr lang="fa-IR" b="1" dirty="0">
                <a:cs typeface="B Mitra" panose="00000400000000000000" pitchFamily="2" charset="-78"/>
              </a:rPr>
              <a:t>) </a:t>
            </a:r>
            <a:r>
              <a:rPr lang="ar-SA" b="1" dirty="0">
                <a:cs typeface="B Mitra" panose="00000400000000000000" pitchFamily="2" charset="-78"/>
              </a:rPr>
              <a:t>حق مشاهده یا استفاده از آن‌ها را ندارد</a:t>
            </a:r>
            <a:r>
              <a:rPr lang="fa-IR" b="1" dirty="0">
                <a:cs typeface="B Mitra" panose="00000400000000000000" pitchFamily="2" charset="-78"/>
              </a:rPr>
              <a:t>.</a:t>
            </a:r>
            <a:endParaRPr lang="ar-SA" b="1" dirty="0">
              <a:cs typeface="B Mitra" panose="00000400000000000000" pitchFamily="2" charset="-78"/>
            </a:endParaRPr>
          </a:p>
          <a:p>
            <a:pPr algn="r" rtl="1">
              <a:buNone/>
            </a:pPr>
            <a:endParaRPr lang="ar-SA" sz="1400" b="1" dirty="0">
              <a:cs typeface="B Mitra" panose="00000400000000000000" pitchFamily="2" charset="-78"/>
            </a:endParaRPr>
          </a:p>
          <a:p>
            <a:pPr algn="just" rtl="1">
              <a:buNone/>
            </a:pPr>
            <a:r>
              <a:rPr lang="en-US" sz="1400" b="1" dirty="0">
                <a:cs typeface="B Mitra" panose="00000400000000000000" pitchFamily="2" charset="-78"/>
              </a:rPr>
              <a:t>🔴 </a:t>
            </a:r>
            <a:r>
              <a:rPr lang="ar-SA" b="1" dirty="0">
                <a:solidFill>
                  <a:srgbClr val="C00000"/>
                </a:solidFill>
                <a:latin typeface="Arial Black" panose="020B0A04020102020204" pitchFamily="34" charset="0"/>
                <a:cs typeface="B Zar" panose="00000400000000000000" pitchFamily="2" charset="-78"/>
              </a:rPr>
              <a:t>حاکمیت عملیاتی</a:t>
            </a:r>
            <a:r>
              <a:rPr lang="fa-IR" b="1" dirty="0">
                <a:solidFill>
                  <a:srgbClr val="C00000"/>
                </a:solidFill>
                <a:latin typeface="Arial Black" panose="020B0A04020102020204" pitchFamily="34" charset="0"/>
                <a:cs typeface="B Zar" panose="00000400000000000000" pitchFamily="2" charset="-78"/>
              </a:rPr>
              <a:t> </a:t>
            </a:r>
            <a:r>
              <a:rPr lang="fa-IR" sz="1400" b="1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  <a:cs typeface="B Zar" panose="00000400000000000000" pitchFamily="2" charset="-78"/>
              </a:rPr>
              <a:t>(</a:t>
            </a: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  <a:cs typeface="B Zar" panose="00000400000000000000" pitchFamily="2" charset="-78"/>
              </a:rPr>
              <a:t>Operational Sovereignty</a:t>
            </a:r>
            <a:r>
              <a:rPr lang="fa-IR" sz="1400" b="1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  <a:cs typeface="B Zar" panose="00000400000000000000" pitchFamily="2" charset="-78"/>
              </a:rPr>
              <a:t>)</a:t>
            </a:r>
          </a:p>
          <a:p>
            <a:pPr algn="just" rtl="1">
              <a:buNone/>
            </a:pPr>
            <a:r>
              <a:rPr lang="ar-SA" b="1" dirty="0">
                <a:cs typeface="B Mitra" panose="00000400000000000000" pitchFamily="2" charset="-78"/>
              </a:rPr>
              <a:t>به این معناست که کارکنان و مدیران فنی ارائه‌دهنده‌ی خدمات ابری قادر نیستند به نحوی فعالیت‌ها یا بارهای کاری </a:t>
            </a:r>
            <a:r>
              <a:rPr lang="fa-IR" b="1" dirty="0">
                <a:cs typeface="B Mitra" panose="00000400000000000000" pitchFamily="2" charset="-78"/>
              </a:rPr>
              <a:t>یا</a:t>
            </a:r>
            <a:r>
              <a:rPr lang="en-US" b="1" dirty="0">
                <a:cs typeface="B Mitra" panose="00000400000000000000" pitchFamily="2" charset="-78"/>
              </a:rPr>
              <a:t>Workloads </a:t>
            </a:r>
            <a:r>
              <a:rPr lang="fa-IR" b="1" dirty="0">
                <a:cs typeface="B Mitra" panose="00000400000000000000" pitchFamily="2" charset="-78"/>
              </a:rPr>
              <a:t> ما </a:t>
            </a:r>
            <a:r>
              <a:rPr lang="ar-SA" b="1" dirty="0">
                <a:cs typeface="B Mitra" panose="00000400000000000000" pitchFamily="2" charset="-78"/>
              </a:rPr>
              <a:t>را مختل یا به خطر بیندازند</a:t>
            </a:r>
            <a:r>
              <a:rPr lang="fa-IR" b="1" dirty="0">
                <a:cs typeface="B Mitra" panose="00000400000000000000" pitchFamily="2" charset="-78"/>
              </a:rPr>
              <a:t>.</a:t>
            </a:r>
            <a:endParaRPr lang="ar-SA" b="1" dirty="0">
              <a:cs typeface="B Mitra" panose="00000400000000000000" pitchFamily="2" charset="-78"/>
            </a:endParaRPr>
          </a:p>
          <a:p>
            <a:pPr algn="just" rtl="1">
              <a:buNone/>
            </a:pPr>
            <a:r>
              <a:rPr lang="ar-SA" b="1" dirty="0">
                <a:cs typeface="B Mitra" panose="00000400000000000000" pitchFamily="2" charset="-78"/>
              </a:rPr>
              <a:t>یعنی فرایندهای اجرایی و عملیات سیستم تحت کنترل خود سازمان باقی می‌ماند، نه در اختیار زیرساخت ابری خارجی.</a:t>
            </a:r>
          </a:p>
          <a:p>
            <a:pPr algn="r" rtl="1">
              <a:buNone/>
            </a:pPr>
            <a:endParaRPr lang="ar-SA" sz="1400" b="1" dirty="0">
              <a:cs typeface="B Mitra" panose="00000400000000000000" pitchFamily="2" charset="-78"/>
            </a:endParaRPr>
          </a:p>
          <a:p>
            <a:pPr algn="r" rtl="1">
              <a:buNone/>
            </a:pPr>
            <a:r>
              <a:rPr lang="en-US" sz="1400" b="1" dirty="0">
                <a:cs typeface="B Mitra" panose="00000400000000000000" pitchFamily="2" charset="-78"/>
              </a:rPr>
              <a:t>🔴 </a:t>
            </a:r>
            <a:r>
              <a:rPr lang="ar-SA" b="1" dirty="0">
                <a:solidFill>
                  <a:srgbClr val="C00000"/>
                </a:solidFill>
                <a:latin typeface="Arial Black" panose="020B0A04020102020204" pitchFamily="34" charset="0"/>
                <a:cs typeface="B Zar" panose="00000400000000000000" pitchFamily="2" charset="-78"/>
              </a:rPr>
              <a:t>حاکمیت بارکاری یا استقلال اجرایی</a:t>
            </a:r>
            <a:r>
              <a:rPr lang="fa-IR" b="1" dirty="0">
                <a:solidFill>
                  <a:srgbClr val="C00000"/>
                </a:solidFill>
                <a:latin typeface="Arial Black" panose="020B0A04020102020204" pitchFamily="34" charset="0"/>
                <a:cs typeface="B Zar" panose="00000400000000000000" pitchFamily="2" charset="-78"/>
              </a:rPr>
              <a:t> </a:t>
            </a:r>
            <a:r>
              <a:rPr lang="fa-IR" sz="1400" b="1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  <a:cs typeface="B Zar" panose="00000400000000000000" pitchFamily="2" charset="-78"/>
              </a:rPr>
              <a:t>(</a:t>
            </a: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  <a:cs typeface="B Zar" panose="00000400000000000000" pitchFamily="2" charset="-78"/>
              </a:rPr>
              <a:t>Workload Sovereignty</a:t>
            </a:r>
            <a:r>
              <a:rPr lang="fa-IR" sz="1400" b="1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  <a:cs typeface="B Zar" panose="00000400000000000000" pitchFamily="2" charset="-78"/>
              </a:rPr>
              <a:t>)</a:t>
            </a:r>
            <a:br>
              <a:rPr lang="en-US" sz="1400" b="1" dirty="0">
                <a:cs typeface="B Mitra" panose="00000400000000000000" pitchFamily="2" charset="-78"/>
              </a:rPr>
            </a:br>
            <a:r>
              <a:rPr lang="ar-SA" b="1" dirty="0">
                <a:cs typeface="B Mitra" panose="00000400000000000000" pitchFamily="2" charset="-78"/>
              </a:rPr>
              <a:t>که از آن به عنوان «عدم قفل‌شدگی در فروشنده» </a:t>
            </a:r>
            <a:endParaRPr lang="fa-IR" b="1" dirty="0">
              <a:cs typeface="B Mitra" panose="00000400000000000000" pitchFamily="2" charset="-78"/>
            </a:endParaRPr>
          </a:p>
          <a:p>
            <a:pPr algn="r" rtl="1">
              <a:buNone/>
            </a:pPr>
            <a:r>
              <a:rPr lang="fa-IR" b="1" dirty="0">
                <a:cs typeface="B Mitra" panose="00000400000000000000" pitchFamily="2" charset="-78"/>
              </a:rPr>
              <a:t>یا</a:t>
            </a:r>
            <a:r>
              <a:rPr lang="en-US" b="1" dirty="0">
                <a:cs typeface="B Mitra" panose="00000400000000000000" pitchFamily="2" charset="-78"/>
              </a:rPr>
              <a:t>No Vendor Lock-in </a:t>
            </a:r>
            <a:r>
              <a:rPr lang="fa-IR" b="1" dirty="0">
                <a:cs typeface="B Mitra" panose="00000400000000000000" pitchFamily="2" charset="-78"/>
              </a:rPr>
              <a:t> </a:t>
            </a:r>
            <a:r>
              <a:rPr lang="ar-SA" b="1" dirty="0">
                <a:cs typeface="B Mitra" panose="00000400000000000000" pitchFamily="2" charset="-78"/>
              </a:rPr>
              <a:t>نیز یاد می‌شود،</a:t>
            </a:r>
            <a:r>
              <a:rPr lang="fa-IR" b="1" dirty="0">
                <a:cs typeface="B Mitra" panose="00000400000000000000" pitchFamily="2" charset="-78"/>
              </a:rPr>
              <a:t> </a:t>
            </a:r>
            <a:r>
              <a:rPr lang="ar-SA" b="1" dirty="0">
                <a:cs typeface="B Mitra" panose="00000400000000000000" pitchFamily="2" charset="-78"/>
              </a:rPr>
              <a:t>به سازمان اطمینان می‌دهد</a:t>
            </a:r>
            <a:endParaRPr lang="fa-IR" b="1" dirty="0">
              <a:cs typeface="B Mitra" panose="00000400000000000000" pitchFamily="2" charset="-78"/>
            </a:endParaRPr>
          </a:p>
          <a:p>
            <a:pPr algn="r" rtl="1">
              <a:buNone/>
            </a:pPr>
            <a:r>
              <a:rPr lang="ar-SA" b="1" dirty="0">
                <a:cs typeface="B Mitra" panose="00000400000000000000" pitchFamily="2" charset="-78"/>
              </a:rPr>
              <a:t>که می‌تواند نرم‌افزارها و سامانه‌های خود را در هر بستر یا زیرساختی</a:t>
            </a:r>
            <a:endParaRPr lang="fa-IR" b="1" dirty="0">
              <a:cs typeface="B Mitra" panose="00000400000000000000" pitchFamily="2" charset="-78"/>
            </a:endParaRPr>
          </a:p>
          <a:p>
            <a:pPr algn="r" rtl="1">
              <a:buNone/>
            </a:pPr>
            <a:r>
              <a:rPr lang="ar-SA" b="1" dirty="0">
                <a:cs typeface="B Mitra" panose="00000400000000000000" pitchFamily="2" charset="-78"/>
              </a:rPr>
              <a:t>که نیاز دارد اجرا کند،</a:t>
            </a:r>
            <a:r>
              <a:rPr lang="fa-IR" b="1" dirty="0">
                <a:cs typeface="B Mitra" panose="00000400000000000000" pitchFamily="2" charset="-78"/>
              </a:rPr>
              <a:t> </a:t>
            </a:r>
            <a:r>
              <a:rPr lang="ar-SA" b="1" dirty="0">
                <a:cs typeface="B Mitra" panose="00000400000000000000" pitchFamily="2" charset="-78"/>
              </a:rPr>
              <a:t>بدون اینکه به سرویس یا پلتفرم خاصی از ارائه‌دهنده‌ی ابر وابسته باشد</a:t>
            </a:r>
            <a:r>
              <a:rPr lang="fa-IR" b="1" dirty="0">
                <a:cs typeface="B Mitra" panose="00000400000000000000" pitchFamily="2" charset="-78"/>
              </a:rPr>
              <a:t>.</a:t>
            </a:r>
            <a:endParaRPr lang="ar-SA" b="1" dirty="0">
              <a:cs typeface="B Mitra" panose="00000400000000000000" pitchFamily="2" charset="-78"/>
            </a:endParaRPr>
          </a:p>
          <a:p>
            <a:pPr algn="r" rtl="1">
              <a:buNone/>
            </a:pPr>
            <a:r>
              <a:rPr lang="ar-SA" b="1" dirty="0">
                <a:cs typeface="B Mitra" panose="00000400000000000000" pitchFamily="2" charset="-78"/>
              </a:rPr>
              <a:t>یعنی آزادی جابه‌جایی میان ابرهای مختلف یا زیرساخت‌های داخلی بدون وابستگی فنی یا قراردادی</a:t>
            </a:r>
            <a:r>
              <a:rPr lang="fa-IR" b="1" dirty="0">
                <a:cs typeface="B Mitra" panose="00000400000000000000" pitchFamily="2" charset="-78"/>
              </a:rPr>
              <a:t>.</a:t>
            </a:r>
            <a:endParaRPr lang="ar-SA" b="1" dirty="0"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800494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A5B77A-B181-F8D2-3B2F-00EB097FD4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792EC-AC1F-6456-39CB-7E27AF9C8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601"/>
            <a:ext cx="10515600" cy="1325563"/>
          </a:xfrm>
        </p:spPr>
        <p:txBody>
          <a:bodyPr>
            <a:normAutofit/>
          </a:bodyPr>
          <a:lstStyle/>
          <a:p>
            <a:pPr algn="ctr" rtl="1"/>
            <a:r>
              <a:rPr lang="ar-SA" b="1" dirty="0">
                <a:cs typeface="B Titr" panose="00000700000000000000" pitchFamily="2" charset="-78"/>
              </a:rPr>
              <a:t>کیفیت داده، خط سیر داده و شفافیت</a:t>
            </a:r>
            <a:br>
              <a:rPr lang="fa-IR" b="1" dirty="0">
                <a:cs typeface="B Titr" panose="00000700000000000000" pitchFamily="2" charset="-78"/>
              </a:rPr>
            </a:br>
            <a:r>
              <a:rPr lang="en-US" sz="2000" b="1" dirty="0">
                <a:latin typeface="Arial Black" panose="020B0A04020102020204" pitchFamily="34" charset="0"/>
                <a:cs typeface="B Titr" panose="00000700000000000000" pitchFamily="2" charset="-78"/>
              </a:rPr>
              <a:t>Data Quality, Lineage, Provenance &amp; Transparency</a:t>
            </a:r>
            <a:endParaRPr lang="en-US" b="1" dirty="0">
              <a:latin typeface="Arial Black" panose="020B0A04020102020204" pitchFamily="34" charset="0"/>
              <a:cs typeface="B Titr" panose="000007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1B84E2-A0D1-DB85-B632-F69319E9D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6164"/>
            <a:ext cx="10515600" cy="4351338"/>
          </a:xfrm>
        </p:spPr>
        <p:txBody>
          <a:bodyPr>
            <a:normAutofit/>
          </a:bodyPr>
          <a:lstStyle/>
          <a:p>
            <a:pPr lvl="1" algn="just" rtl="1">
              <a:lnSpc>
                <a:spcPct val="150000"/>
              </a:lnSpc>
            </a:pPr>
            <a:r>
              <a:rPr lang="ar-SA" sz="2800" b="1" dirty="0">
                <a:latin typeface="Times New Roman" panose="02020603050405020304" pitchFamily="18" charset="0"/>
                <a:cs typeface="B Zar" panose="00000400000000000000" pitchFamily="2" charset="-78"/>
              </a:rPr>
              <a:t>سازمان‌ها برای استفاده از داده‌ها به عنوان دارایی استراتژیک، نیازمند اطمینان هستند که داده‌ها دقیق، به‌روز، کامل و قابل ردیابی هستند.</a:t>
            </a:r>
            <a:endParaRPr lang="fa-IR" sz="2800" b="1" dirty="0">
              <a:latin typeface="Times New Roman" panose="02020603050405020304" pitchFamily="18" charset="0"/>
              <a:cs typeface="B Zar" panose="00000400000000000000" pitchFamily="2" charset="-78"/>
            </a:endParaRPr>
          </a:p>
          <a:p>
            <a:pPr lvl="1" algn="just" rtl="1">
              <a:lnSpc>
                <a:spcPct val="150000"/>
              </a:lnSpc>
            </a:pPr>
            <a:r>
              <a:rPr lang="ar-SA" sz="2800" b="1" dirty="0">
                <a:latin typeface="Times New Roman" panose="02020603050405020304" pitchFamily="18" charset="0"/>
                <a:cs typeface="B Zar" panose="00000400000000000000" pitchFamily="2" charset="-78"/>
              </a:rPr>
              <a:t>ثبت و نگهداری </a:t>
            </a:r>
            <a:r>
              <a:rPr lang="en-US" sz="2800" b="1" dirty="0">
                <a:latin typeface="Times New Roman" panose="02020603050405020304" pitchFamily="18" charset="0"/>
                <a:cs typeface="B Zar" panose="00000400000000000000" pitchFamily="2" charset="-78"/>
              </a:rPr>
              <a:t>metadata، </a:t>
            </a:r>
            <a:r>
              <a:rPr lang="ar-SA" sz="2800" b="1" dirty="0">
                <a:latin typeface="Times New Roman" panose="02020603050405020304" pitchFamily="18" charset="0"/>
                <a:cs typeface="B Zar" panose="00000400000000000000" pitchFamily="2" charset="-78"/>
              </a:rPr>
              <a:t>شناسایی منبع داده و ردیابی تغییرات، تصحیح خطاها و اصلاح داده‌ها از مبد</a:t>
            </a:r>
            <a:r>
              <a:rPr lang="fa-IR" sz="2800" b="1" dirty="0">
                <a:latin typeface="Times New Roman" panose="02020603050405020304" pitchFamily="18" charset="0"/>
                <a:cs typeface="B Zar" panose="00000400000000000000" pitchFamily="2" charset="-78"/>
              </a:rPr>
              <a:t>أ</a:t>
            </a:r>
            <a:r>
              <a:rPr lang="ar-SA" sz="2800" b="1" dirty="0">
                <a:latin typeface="Times New Roman" panose="02020603050405020304" pitchFamily="18" charset="0"/>
                <a:cs typeface="B Zar" panose="00000400000000000000" pitchFamily="2" charset="-78"/>
              </a:rPr>
              <a:t> نیز اهمیت دارد</a:t>
            </a:r>
            <a:r>
              <a:rPr lang="fa-IR" sz="2800" b="1" dirty="0">
                <a:latin typeface="Times New Roman" panose="02020603050405020304" pitchFamily="18" charset="0"/>
                <a:cs typeface="B Zar" panose="00000400000000000000" pitchFamily="2" charset="-78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B Za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689472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DA3E912-F5BC-F0ED-609D-DF76E9B76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91402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3F3B774-A089-D723-8F76-313715DB62E8}"/>
              </a:ext>
            </a:extLst>
          </p:cNvPr>
          <p:cNvSpPr/>
          <p:nvPr/>
        </p:nvSpPr>
        <p:spPr>
          <a:xfrm>
            <a:off x="10291402" y="0"/>
            <a:ext cx="1900598" cy="68580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Arrow: Striped Right 6">
            <a:extLst>
              <a:ext uri="{FF2B5EF4-FFF2-40B4-BE49-F238E27FC236}">
                <a16:creationId xmlns:a16="http://schemas.microsoft.com/office/drawing/2014/main" id="{E09BEB99-B340-16E5-D06B-2108CF6A6657}"/>
              </a:ext>
            </a:extLst>
          </p:cNvPr>
          <p:cNvSpPr/>
          <p:nvPr/>
        </p:nvSpPr>
        <p:spPr>
          <a:xfrm flipH="1">
            <a:off x="10005457" y="1119433"/>
            <a:ext cx="1900598" cy="4619134"/>
          </a:xfrm>
          <a:prstGeom prst="striped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1299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6C3D5E-9CCD-9906-2EA9-08149B6CDC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EE789-F57B-B3AB-C1EF-D1729D601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601"/>
            <a:ext cx="10515600" cy="1325563"/>
          </a:xfrm>
        </p:spPr>
        <p:txBody>
          <a:bodyPr/>
          <a:lstStyle/>
          <a:p>
            <a:pPr algn="ctr" rtl="1"/>
            <a:r>
              <a:rPr lang="ar-SA" b="1" dirty="0">
                <a:cs typeface="B Titr" panose="00000700000000000000" pitchFamily="2" charset="-78"/>
              </a:rPr>
              <a:t>ادغام حکمرانی داده در عملیات روزمره</a:t>
            </a:r>
            <a:br>
              <a:rPr lang="fa-IR" b="1" dirty="0">
                <a:cs typeface="B Titr" panose="00000700000000000000" pitchFamily="2" charset="-78"/>
              </a:rPr>
            </a:br>
            <a:r>
              <a:rPr lang="fa-IR" b="1" dirty="0">
                <a:cs typeface="B Titr" panose="00000700000000000000" pitchFamily="2" charset="-78"/>
              </a:rPr>
              <a:t>(</a:t>
            </a:r>
            <a:r>
              <a:rPr lang="en-US" sz="3600" b="1" dirty="0">
                <a:latin typeface="Arial Black" panose="020B0A04020102020204" pitchFamily="34" charset="0"/>
                <a:cs typeface="B Titr" panose="00000700000000000000" pitchFamily="2" charset="-78"/>
              </a:rPr>
              <a:t>Operational Governance</a:t>
            </a:r>
            <a:r>
              <a:rPr lang="fa-IR" b="1" dirty="0">
                <a:cs typeface="B Titr" panose="00000700000000000000" pitchFamily="2" charset="-78"/>
              </a:rPr>
              <a:t>)</a:t>
            </a:r>
            <a:endParaRPr lang="en-US" b="1" dirty="0">
              <a:latin typeface="Arial Black" panose="020B0A04020102020204" pitchFamily="34" charset="0"/>
              <a:cs typeface="B Titr" panose="000007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42511D-9048-1853-5076-7756323635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6164"/>
            <a:ext cx="10515600" cy="4351338"/>
          </a:xfrm>
        </p:spPr>
        <p:txBody>
          <a:bodyPr>
            <a:normAutofit/>
          </a:bodyPr>
          <a:lstStyle/>
          <a:p>
            <a:pPr lvl="1" algn="just" rtl="1">
              <a:lnSpc>
                <a:spcPct val="150000"/>
              </a:lnSpc>
            </a:pPr>
            <a:r>
              <a:rPr lang="ar-SA" sz="2800" b="1" dirty="0">
                <a:latin typeface="Times New Roman" panose="02020603050405020304" pitchFamily="18" charset="0"/>
                <a:cs typeface="B Zar" panose="00000400000000000000" pitchFamily="2" charset="-78"/>
              </a:rPr>
              <a:t>به جای اینکه حکمرانی داده فقط یک وظیفه کمیته‌ها یا سیاست‌گذاران ارشد باشد، باید در سطح عملیات (پزشکان، پرستاران، مدیران بیمارستان‌ها) گنجانده شود. استفاده از خط‌مشی‌ها، قوانین، ابزارها</a:t>
            </a:r>
            <a:r>
              <a:rPr lang="fa-IR" sz="2800" b="1" dirty="0">
                <a:latin typeface="Times New Roman" panose="02020603050405020304" pitchFamily="18" charset="0"/>
                <a:cs typeface="B Zar" panose="00000400000000000000" pitchFamily="2" charset="-78"/>
              </a:rPr>
              <a:t> (</a:t>
            </a:r>
            <a:r>
              <a:rPr lang="en-US" sz="2800" b="1" dirty="0">
                <a:latin typeface="Times New Roman" panose="02020603050405020304" pitchFamily="18" charset="0"/>
                <a:cs typeface="B Zar" panose="00000400000000000000" pitchFamily="2" charset="-78"/>
              </a:rPr>
              <a:t>data stewardship</a:t>
            </a:r>
            <a:r>
              <a:rPr lang="fa-IR" sz="2800" b="1" dirty="0">
                <a:latin typeface="Times New Roman" panose="02020603050405020304" pitchFamily="18" charset="0"/>
                <a:cs typeface="B Zar" panose="00000400000000000000" pitchFamily="2" charset="-78"/>
              </a:rPr>
              <a:t>)</a:t>
            </a:r>
            <a:r>
              <a:rPr lang="ar-SA" sz="2800" b="1" dirty="0">
                <a:latin typeface="Times New Roman" panose="02020603050405020304" pitchFamily="18" charset="0"/>
                <a:cs typeface="B Zar" panose="00000400000000000000" pitchFamily="2" charset="-78"/>
              </a:rPr>
              <a:t> و مسئولیت‌دهی مشخص</a:t>
            </a:r>
            <a:r>
              <a:rPr lang="fa-IR" sz="2800" b="1" dirty="0">
                <a:latin typeface="Times New Roman" panose="02020603050405020304" pitchFamily="18" charset="0"/>
                <a:cs typeface="B Zar" panose="00000400000000000000" pitchFamily="2" charset="-78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B Za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994593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CA152CD-435D-A0EB-55FF-7D6500167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38" y="749627"/>
            <a:ext cx="11135055" cy="5358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07656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BA3FEB-4EA9-CDEA-A55F-2C21833D8F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B4B4E-25F4-43C2-FEED-1FAE43FB9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8564"/>
            <a:ext cx="10515600" cy="1325563"/>
          </a:xfrm>
        </p:spPr>
        <p:txBody>
          <a:bodyPr>
            <a:normAutofit fontScale="90000"/>
          </a:bodyPr>
          <a:lstStyle/>
          <a:p>
            <a:pPr algn="ctr" rtl="1"/>
            <a:r>
              <a:rPr lang="ar-SA" sz="4800" b="1" dirty="0">
                <a:cs typeface="B Titr" panose="00000700000000000000" pitchFamily="2" charset="-78"/>
              </a:rPr>
              <a:t>اهمیت فرهنگ داده و سواد دیجیتال</a:t>
            </a:r>
            <a:br>
              <a:rPr lang="fa-IR" sz="4800" b="1" dirty="0">
                <a:cs typeface="B Titr" panose="00000700000000000000" pitchFamily="2" charset="-78"/>
              </a:rPr>
            </a:br>
            <a:br>
              <a:rPr lang="fa-IR" sz="1000" b="1" dirty="0">
                <a:cs typeface="B Titr" panose="00000700000000000000" pitchFamily="2" charset="-78"/>
              </a:rPr>
            </a:br>
            <a:r>
              <a:rPr lang="ar-SA" sz="4000" b="1" dirty="0">
                <a:solidFill>
                  <a:srgbClr val="C00000"/>
                </a:solidFill>
                <a:cs typeface="B Titr" panose="00000700000000000000" pitchFamily="2" charset="-78"/>
              </a:rPr>
              <a:t>در سطوح رهبری سازمان‌ها</a:t>
            </a:r>
            <a:endParaRPr lang="en-US" b="1" dirty="0">
              <a:solidFill>
                <a:srgbClr val="C00000"/>
              </a:solidFill>
              <a:latin typeface="Arial Black" panose="020B0A04020102020204" pitchFamily="34" charset="0"/>
              <a:cs typeface="B Titr" panose="000007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834CE4-CCBD-8676-18DF-F26B3A1FC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9088"/>
            <a:ext cx="10690781" cy="4351338"/>
          </a:xfrm>
        </p:spPr>
        <p:txBody>
          <a:bodyPr>
            <a:normAutofit/>
          </a:bodyPr>
          <a:lstStyle/>
          <a:p>
            <a:pPr lvl="1" algn="just" rtl="1">
              <a:lnSpc>
                <a:spcPct val="150000"/>
              </a:lnSpc>
            </a:pPr>
            <a:r>
              <a:rPr lang="ar-SA" sz="2800" b="1" dirty="0">
                <a:latin typeface="Times New Roman" panose="02020603050405020304" pitchFamily="18" charset="0"/>
                <a:cs typeface="B Zar" panose="00000400000000000000" pitchFamily="2" charset="-78"/>
              </a:rPr>
              <a:t>رهبران و مدیران ارشد باید نه تنها بفهمند اهمیت داده برای تصمیم‌گیری چقدر است، بلکه در انتخاب ابزارها، سیاست‌ها و تخصیص منابع، فعال باشند. بدون این، حتی بهترین چارچوب‌ها نیز ممکن است در سطح عملی شکست بخورند</a:t>
            </a:r>
            <a:r>
              <a:rPr lang="fa-IR" sz="2800" b="1" dirty="0">
                <a:latin typeface="Times New Roman" panose="02020603050405020304" pitchFamily="18" charset="0"/>
                <a:cs typeface="B Zar" panose="00000400000000000000" pitchFamily="2" charset="-78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B Zar" panose="00000400000000000000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AFE30B-CD05-FF52-3EA6-B6DE33616E6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1983556" y="3646794"/>
            <a:ext cx="8400068" cy="290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226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01D54-6E71-4162-D089-9C2B34934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Arial Rounded MT Bold" panose="020F0704030504030204" pitchFamily="34" charset="0"/>
              </a:rPr>
              <a:t>Digitization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8DF9C-AEAA-3D21-F0C3-54D940119B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rtl="1">
              <a:lnSpc>
                <a:spcPct val="150000"/>
              </a:lnSpc>
            </a:pPr>
            <a:r>
              <a:rPr lang="ar-SA" sz="3000" b="1" dirty="0">
                <a:solidFill>
                  <a:srgbClr val="0070C0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تعریف</a:t>
            </a:r>
            <a:r>
              <a:rPr lang="fa-IR" sz="3000" b="1" dirty="0">
                <a:solidFill>
                  <a:srgbClr val="0070C0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:</a:t>
            </a:r>
            <a:r>
              <a:rPr lang="ar-SA" sz="3000" b="1" dirty="0">
                <a:solidFill>
                  <a:srgbClr val="0070C0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 </a:t>
            </a:r>
            <a:r>
              <a:rPr lang="ar-SA" dirty="0">
                <a:latin typeface="Times New Roman" panose="02020603050405020304" pitchFamily="18" charset="0"/>
                <a:cs typeface="B Zar" panose="00000400000000000000" pitchFamily="2" charset="-78"/>
              </a:rPr>
              <a:t>فرایند تبدیل داده‌ها و اسناد از قالب آنالوگ به قالب دیجیتال</a:t>
            </a:r>
            <a:endParaRPr lang="fa-IR" dirty="0">
              <a:latin typeface="Times New Roman" panose="02020603050405020304" pitchFamily="18" charset="0"/>
              <a:cs typeface="B Zar" panose="00000400000000000000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ar-SA" sz="3000" b="1" dirty="0">
                <a:solidFill>
                  <a:srgbClr val="0070C0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مثال در سلامت: </a:t>
            </a:r>
            <a:r>
              <a:rPr lang="ar-SA" dirty="0">
                <a:latin typeface="Times New Roman" panose="02020603050405020304" pitchFamily="18" charset="0"/>
                <a:cs typeface="B Zar" panose="00000400000000000000" pitchFamily="2" charset="-78"/>
              </a:rPr>
              <a:t>اسکن پرونده‌های کاغذی بیمار</a:t>
            </a:r>
            <a:r>
              <a:rPr lang="fa-IR" dirty="0">
                <a:latin typeface="Times New Roman" panose="02020603050405020304" pitchFamily="18" charset="0"/>
                <a:cs typeface="B Zar" panose="00000400000000000000" pitchFamily="2" charset="-78"/>
              </a:rPr>
              <a:t>ان</a:t>
            </a:r>
            <a:r>
              <a:rPr lang="ar-SA" dirty="0">
                <a:latin typeface="Times New Roman" panose="02020603050405020304" pitchFamily="18" charset="0"/>
                <a:cs typeface="B Zar" panose="00000400000000000000" pitchFamily="2" charset="-78"/>
              </a:rPr>
              <a:t> به فایل </a:t>
            </a:r>
            <a:r>
              <a:rPr lang="en-US" dirty="0">
                <a:latin typeface="Times New Roman" panose="02020603050405020304" pitchFamily="18" charset="0"/>
                <a:cs typeface="B Zar" panose="00000400000000000000" pitchFamily="2" charset="-78"/>
              </a:rPr>
              <a:t>PDF؛ </a:t>
            </a:r>
            <a:r>
              <a:rPr lang="ar-SA" dirty="0">
                <a:latin typeface="Times New Roman" panose="02020603050405020304" pitchFamily="18" charset="0"/>
                <a:cs typeface="B Zar" panose="00000400000000000000" pitchFamily="2" charset="-78"/>
              </a:rPr>
              <a:t>ذخیره‌ی نتایج آزمایش به‌جای چاپ کاغذی در فایل الکترونیک</a:t>
            </a:r>
            <a:endParaRPr lang="fa-IR" dirty="0">
              <a:latin typeface="Times New Roman" panose="02020603050405020304" pitchFamily="18" charset="0"/>
              <a:cs typeface="B Zar" panose="00000400000000000000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ar-SA" sz="3000" b="1" dirty="0">
                <a:solidFill>
                  <a:srgbClr val="0070C0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ویژگی: </a:t>
            </a:r>
            <a:r>
              <a:rPr lang="ar-SA" dirty="0">
                <a:latin typeface="Times New Roman" panose="02020603050405020304" pitchFamily="18" charset="0"/>
                <a:cs typeface="B Zar" panose="00000400000000000000" pitchFamily="2" charset="-78"/>
              </a:rPr>
              <a:t>این مرحله بیشتر فنی/ابزاری است و تغییری در جریان کار یا تصمیم‌سازی ایجاد نمی‌کند</a:t>
            </a:r>
            <a:endParaRPr lang="en-US" dirty="0">
              <a:latin typeface="Times New Roman" panose="02020603050405020304" pitchFamily="18" charset="0"/>
              <a:cs typeface="B Zar" panose="00000400000000000000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13C7B9-3DC6-9DBD-8BF7-C7168CD244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205" y="365125"/>
            <a:ext cx="2298264" cy="194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491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1E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4AE962-4F25-4F8B-900D-E87BCB551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0"/>
            <a:ext cx="10287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CA0AD70-2431-BCBC-03AB-C7FDE6307F1C}"/>
              </a:ext>
            </a:extLst>
          </p:cNvPr>
          <p:cNvSpPr/>
          <p:nvPr/>
        </p:nvSpPr>
        <p:spPr>
          <a:xfrm rot="16200000">
            <a:off x="-2197726" y="2698031"/>
            <a:ext cx="6882013" cy="14619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fa-IR" sz="49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Zar" panose="00000400000000000000" pitchFamily="2" charset="-78"/>
              </a:rPr>
              <a:t>چالش‌های بنیادین پیش روی</a:t>
            </a:r>
          </a:p>
          <a:p>
            <a:pPr algn="ctr" rtl="1"/>
            <a:r>
              <a:rPr lang="fa-IR" sz="40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Zar" panose="00000400000000000000" pitchFamily="2" charset="-78"/>
              </a:rPr>
              <a:t>تحول دیجیتال در نظام سلامت کشور</a:t>
            </a:r>
            <a:endParaRPr lang="en-US" sz="4000" b="1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Za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76994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FED06E-3B3E-8452-68FB-01E11A5E7A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5F8340-5DD2-6A37-3420-EBF441FBA6C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633" y="377073"/>
            <a:ext cx="1371600" cy="13716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4C7E7BD-BB84-1492-9539-064AE2D8DE3D}"/>
              </a:ext>
            </a:extLst>
          </p:cNvPr>
          <p:cNvSpPr/>
          <p:nvPr/>
        </p:nvSpPr>
        <p:spPr>
          <a:xfrm>
            <a:off x="1951349" y="1163898"/>
            <a:ext cx="940166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 rtl="1"/>
            <a:r>
              <a:rPr lang="fa-IR" sz="3200" dirty="0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Titr" panose="00000700000000000000" pitchFamily="2" charset="-78"/>
              </a:rPr>
              <a:t>نبود حاکمیت داده یکپارچه و اقتدار مرجع ملی داده سلامت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F0C576D-8EC9-2999-D9E3-7B48A6392E9D}"/>
              </a:ext>
            </a:extLst>
          </p:cNvPr>
          <p:cNvCxnSpPr/>
          <p:nvPr/>
        </p:nvCxnSpPr>
        <p:spPr>
          <a:xfrm>
            <a:off x="433633" y="2007909"/>
            <a:ext cx="10953946" cy="0"/>
          </a:xfrm>
          <a:prstGeom prst="line">
            <a:avLst/>
          </a:prstGeom>
          <a:ln w="57150" cmpd="thickThin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6B48C37-77A7-ABA2-D74E-87D285FF0993}"/>
              </a:ext>
            </a:extLst>
          </p:cNvPr>
          <p:cNvSpPr txBox="1"/>
          <p:nvPr/>
        </p:nvSpPr>
        <p:spPr>
          <a:xfrm>
            <a:off x="433633" y="2089390"/>
            <a:ext cx="10953946" cy="400110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r" rtl="1"/>
            <a:r>
              <a:rPr lang="fa-IR" sz="20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Zar" panose="00000400000000000000" pitchFamily="2" charset="-78"/>
              </a:rPr>
              <a:t>پیامد</a:t>
            </a:r>
            <a:r>
              <a:rPr lang="ar-SA" sz="20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Zar" panose="00000400000000000000" pitchFamily="2" charset="-78"/>
              </a:rPr>
              <a:t>: ناتوانی در ایجاد «پرونده سلامت الکترونیک جامع» و ضعف در نظارت مبتنی بر داده</a:t>
            </a:r>
            <a:endParaRPr lang="en-US" sz="2000" b="1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Zar" panose="00000400000000000000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3005E2-57A2-93DE-0257-F304E0319C67}"/>
              </a:ext>
            </a:extLst>
          </p:cNvPr>
          <p:cNvSpPr txBox="1"/>
          <p:nvPr/>
        </p:nvSpPr>
        <p:spPr>
          <a:xfrm>
            <a:off x="433633" y="2570980"/>
            <a:ext cx="1095394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000" b="1" dirty="0">
                <a:solidFill>
                  <a:schemeClr val="accent2">
                    <a:lumMod val="50000"/>
                  </a:schemeClr>
                </a:solidFill>
                <a:cs typeface="B Zar" panose="00000400000000000000" pitchFamily="2" charset="-78"/>
              </a:rPr>
              <a:t>داده‌های سلامت در </a:t>
            </a:r>
            <a:r>
              <a:rPr lang="fa-IR" sz="2000" b="1" dirty="0">
                <a:solidFill>
                  <a:schemeClr val="accent2">
                    <a:lumMod val="50000"/>
                  </a:schemeClr>
                </a:solidFill>
                <a:cs typeface="B Zar" panose="00000400000000000000" pitchFamily="2" charset="-78"/>
              </a:rPr>
              <a:t>کشور</a:t>
            </a:r>
            <a:r>
              <a:rPr lang="ar-SA" sz="2000" b="1" dirty="0">
                <a:solidFill>
                  <a:schemeClr val="accent2">
                    <a:lumMod val="50000"/>
                  </a:schemeClr>
                </a:solidFill>
                <a:cs typeface="B Zar" panose="00000400000000000000" pitchFamily="2" charset="-78"/>
              </a:rPr>
              <a:t> در ده‌ها سامانه جزیره‌ای (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cs typeface="B Zar" panose="00000400000000000000" pitchFamily="2" charset="-78"/>
              </a:rPr>
              <a:t>HIS، </a:t>
            </a:r>
            <a:r>
              <a:rPr lang="fa-IR" sz="2000" b="1" dirty="0">
                <a:solidFill>
                  <a:schemeClr val="accent2">
                    <a:lumMod val="50000"/>
                  </a:schemeClr>
                </a:solidFill>
                <a:cs typeface="B Zar" panose="00000400000000000000" pitchFamily="2" charset="-78"/>
              </a:rPr>
              <a:t>سیب</a:t>
            </a:r>
            <a:r>
              <a:rPr lang="ar-SA" sz="2000" b="1" dirty="0">
                <a:solidFill>
                  <a:schemeClr val="accent2">
                    <a:lumMod val="50000"/>
                  </a:schemeClr>
                </a:solidFill>
                <a:cs typeface="B Zar" panose="00000400000000000000" pitchFamily="2" charset="-78"/>
              </a:rPr>
              <a:t>، </a:t>
            </a:r>
            <a:r>
              <a:rPr lang="fa-IR" sz="2000" b="1" dirty="0">
                <a:solidFill>
                  <a:schemeClr val="accent2">
                    <a:lumMod val="50000"/>
                  </a:schemeClr>
                </a:solidFill>
                <a:cs typeface="B Zar" panose="00000400000000000000" pitchFamily="2" charset="-78"/>
              </a:rPr>
              <a:t>سازمان‌های </a:t>
            </a:r>
            <a:r>
              <a:rPr lang="ar-SA" sz="2000" b="1" dirty="0" err="1">
                <a:solidFill>
                  <a:schemeClr val="accent2">
                    <a:lumMod val="50000"/>
                  </a:schemeClr>
                </a:solidFill>
                <a:cs typeface="B Zar" panose="00000400000000000000" pitchFamily="2" charset="-78"/>
              </a:rPr>
              <a:t>بیم</a:t>
            </a:r>
            <a:r>
              <a:rPr lang="fa-IR" sz="2000" b="1" dirty="0">
                <a:solidFill>
                  <a:schemeClr val="accent2">
                    <a:lumMod val="50000"/>
                  </a:schemeClr>
                </a:solidFill>
                <a:cs typeface="B Zar" panose="00000400000000000000" pitchFamily="2" charset="-78"/>
              </a:rPr>
              <a:t>ه‌گر</a:t>
            </a:r>
            <a:r>
              <a:rPr lang="ar-SA" sz="2000" b="1" dirty="0">
                <a:solidFill>
                  <a:schemeClr val="accent2">
                    <a:lumMod val="50000"/>
                  </a:schemeClr>
                </a:solidFill>
                <a:cs typeface="B Zar" panose="00000400000000000000" pitchFamily="2" charset="-78"/>
              </a:rPr>
              <a:t>، داروخانه، آزمایشگاه و...) پخش‌اند.</a:t>
            </a:r>
            <a:endParaRPr lang="fa-IR" sz="2000" b="1" dirty="0">
              <a:solidFill>
                <a:schemeClr val="accent2">
                  <a:lumMod val="50000"/>
                </a:schemeClr>
              </a:solidFill>
              <a:cs typeface="B Zar" panose="00000400000000000000" pitchFamily="2" charset="-78"/>
            </a:endParaRPr>
          </a:p>
          <a:p>
            <a:pPr algn="r" rtl="1"/>
            <a:r>
              <a:rPr lang="ar-SA" sz="2000" b="1" dirty="0">
                <a:solidFill>
                  <a:schemeClr val="accent2">
                    <a:lumMod val="50000"/>
                  </a:schemeClr>
                </a:solidFill>
                <a:cs typeface="B Zar" panose="00000400000000000000" pitchFamily="2" charset="-78"/>
              </a:rPr>
              <a:t>هیچ نهاد مقتدر واحد برای تعیین مالکیت، استانداردسازی و جریان تبادل داده وجود ندارد.</a:t>
            </a:r>
            <a:endParaRPr lang="fa-IR" sz="2000" b="1" dirty="0">
              <a:solidFill>
                <a:schemeClr val="accent2">
                  <a:lumMod val="50000"/>
                </a:schemeClr>
              </a:solidFill>
              <a:cs typeface="B Zar" panose="00000400000000000000" pitchFamily="2" charset="-78"/>
            </a:endParaRPr>
          </a:p>
          <a:p>
            <a:pPr algn="r" rtl="1"/>
            <a:r>
              <a:rPr lang="ar-SA" sz="2000" b="1" dirty="0">
                <a:solidFill>
                  <a:schemeClr val="accent2">
                    <a:lumMod val="50000"/>
                  </a:schemeClr>
                </a:solidFill>
                <a:cs typeface="B Zar" panose="00000400000000000000" pitchFamily="2" charset="-78"/>
              </a:rPr>
              <a:t>در نتیجه، داده‌ها قابل تجمیع و تحلیل کلان نیستند و تصمیم‌گیری داده‌محور عملاً ناقص می‌ماند.</a:t>
            </a:r>
            <a:endParaRPr lang="fa-IR" sz="2000" b="1" dirty="0">
              <a:solidFill>
                <a:schemeClr val="accent2">
                  <a:lumMod val="50000"/>
                </a:schemeClr>
              </a:solidFill>
              <a:cs typeface="B Za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317388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5A63AA-36CF-C1B8-0C14-972BE60638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C6406A8-7F33-F089-6E81-41EBE0BAD412}"/>
              </a:ext>
            </a:extLst>
          </p:cNvPr>
          <p:cNvSpPr/>
          <p:nvPr/>
        </p:nvSpPr>
        <p:spPr>
          <a:xfrm>
            <a:off x="1951349" y="1163898"/>
            <a:ext cx="940166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 rtl="1"/>
            <a:r>
              <a:rPr lang="fa-IR" sz="3200" dirty="0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Titr" panose="00000700000000000000" pitchFamily="2" charset="-78"/>
              </a:rPr>
              <a:t>ضعف زیرساخت‌های فنی و امنیتی در سطوح میانی دانشگاهی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3CFB2CF-60CA-9BBA-6379-41EEAE76B03A}"/>
              </a:ext>
            </a:extLst>
          </p:cNvPr>
          <p:cNvCxnSpPr/>
          <p:nvPr/>
        </p:nvCxnSpPr>
        <p:spPr>
          <a:xfrm>
            <a:off x="433633" y="2007909"/>
            <a:ext cx="10953946" cy="0"/>
          </a:xfrm>
          <a:prstGeom prst="line">
            <a:avLst/>
          </a:prstGeom>
          <a:ln w="57150" cmpd="thickThin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5132280-7EC4-ADE0-B83C-D80162CE525A}"/>
              </a:ext>
            </a:extLst>
          </p:cNvPr>
          <p:cNvSpPr txBox="1"/>
          <p:nvPr/>
        </p:nvSpPr>
        <p:spPr>
          <a:xfrm>
            <a:off x="433633" y="2089390"/>
            <a:ext cx="10953946" cy="400110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r" rtl="1"/>
            <a:r>
              <a:rPr lang="fa-IR" sz="20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Zar" panose="00000400000000000000" pitchFamily="2" charset="-78"/>
              </a:rPr>
              <a:t>پیامد</a:t>
            </a:r>
            <a:r>
              <a:rPr lang="ar-SA" sz="20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Zar" panose="00000400000000000000" pitchFamily="2" charset="-78"/>
              </a:rPr>
              <a:t>: عدم اعتماد سازمانی به اشتراک‌گذاری داده و کندی در اجرای پروژه‌های ابری و متمرکز</a:t>
            </a:r>
            <a:endParaRPr lang="en-US" sz="2000" b="1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Zar" panose="00000400000000000000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6F2387-5345-E915-A6FC-D540D5958149}"/>
              </a:ext>
            </a:extLst>
          </p:cNvPr>
          <p:cNvSpPr txBox="1"/>
          <p:nvPr/>
        </p:nvSpPr>
        <p:spPr>
          <a:xfrm>
            <a:off x="433633" y="2570980"/>
            <a:ext cx="1095394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000" b="1" dirty="0">
                <a:solidFill>
                  <a:schemeClr val="accent2">
                    <a:lumMod val="50000"/>
                  </a:schemeClr>
                </a:solidFill>
                <a:cs typeface="B Zar" panose="00000400000000000000" pitchFamily="2" charset="-78"/>
              </a:rPr>
              <a:t>تفاوت سطح توسعه زیرساخت‌های فناوری (شبکه، سرور، امنیت، هویت دیجیتال) میان </a:t>
            </a:r>
            <a:r>
              <a:rPr lang="fa-IR" sz="2000" b="1" dirty="0">
                <a:solidFill>
                  <a:schemeClr val="accent2">
                    <a:lumMod val="50000"/>
                  </a:schemeClr>
                </a:solidFill>
                <a:cs typeface="B Zar" panose="00000400000000000000" pitchFamily="2" charset="-78"/>
              </a:rPr>
              <a:t>ستاد و دانشگاه‌ها</a:t>
            </a:r>
            <a:r>
              <a:rPr lang="ar-SA" sz="2000" b="1" dirty="0">
                <a:solidFill>
                  <a:schemeClr val="accent2">
                    <a:lumMod val="50000"/>
                  </a:schemeClr>
                </a:solidFill>
                <a:cs typeface="B Zar" panose="00000400000000000000" pitchFamily="2" charset="-78"/>
              </a:rPr>
              <a:t> بسیار زیاد است.</a:t>
            </a:r>
            <a:endParaRPr lang="fa-IR" sz="2000" b="1" dirty="0">
              <a:solidFill>
                <a:schemeClr val="accent2">
                  <a:lumMod val="50000"/>
                </a:schemeClr>
              </a:solidFill>
              <a:cs typeface="B Zar" panose="00000400000000000000" pitchFamily="2" charset="-78"/>
            </a:endParaRPr>
          </a:p>
          <a:p>
            <a:pPr algn="r" rtl="1"/>
            <a:r>
              <a:rPr lang="ar-SA" sz="2000" b="1" dirty="0">
                <a:solidFill>
                  <a:schemeClr val="accent2">
                    <a:lumMod val="50000"/>
                  </a:schemeClr>
                </a:solidFill>
                <a:cs typeface="B Zar" panose="00000400000000000000" pitchFamily="2" charset="-78"/>
              </a:rPr>
              <a:t>نبود پلتفرم‌های ابری بومی امن و پایدار، مهاجرت داده به مراکز ملی را دشوار کرده است.</a:t>
            </a:r>
            <a:endParaRPr lang="fa-IR" sz="2000" b="1" dirty="0">
              <a:solidFill>
                <a:schemeClr val="accent2">
                  <a:lumMod val="50000"/>
                </a:schemeClr>
              </a:solidFill>
              <a:cs typeface="B Zar" panose="00000400000000000000" pitchFamily="2" charset="-78"/>
            </a:endParaRPr>
          </a:p>
          <a:p>
            <a:pPr algn="r" rtl="1"/>
            <a:r>
              <a:rPr lang="ar-SA" sz="2000" b="1" dirty="0">
                <a:solidFill>
                  <a:schemeClr val="accent2">
                    <a:lumMod val="50000"/>
                  </a:schemeClr>
                </a:solidFill>
                <a:cs typeface="B Zar" panose="00000400000000000000" pitchFamily="2" charset="-78"/>
              </a:rPr>
              <a:t>حوادث سایبری اخیر نشان داده‌اند که تاب‌آوری دیجیتال</a:t>
            </a:r>
            <a:r>
              <a:rPr lang="fa-IR" sz="2000" b="1" dirty="0">
                <a:solidFill>
                  <a:schemeClr val="accent2">
                    <a:lumMod val="50000"/>
                  </a:schemeClr>
                </a:solidFill>
                <a:cs typeface="B Zar" panose="00000400000000000000" pitchFamily="2" charset="-78"/>
              </a:rPr>
              <a:t> (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cs typeface="B Zar" panose="00000400000000000000" pitchFamily="2" charset="-78"/>
              </a:rPr>
              <a:t>Digital Resilience</a:t>
            </a:r>
            <a:r>
              <a:rPr lang="fa-IR" sz="2000" b="1" dirty="0">
                <a:solidFill>
                  <a:schemeClr val="accent2">
                    <a:lumMod val="50000"/>
                  </a:schemeClr>
                </a:solidFill>
                <a:cs typeface="B Zar" panose="00000400000000000000" pitchFamily="2" charset="-78"/>
              </a:rPr>
              <a:t>)</a:t>
            </a:r>
            <a:r>
              <a:rPr lang="ar-SA" sz="2000" b="1" dirty="0">
                <a:solidFill>
                  <a:schemeClr val="accent2">
                    <a:lumMod val="50000"/>
                  </a:schemeClr>
                </a:solidFill>
                <a:cs typeface="B Zar" panose="00000400000000000000" pitchFamily="2" charset="-78"/>
              </a:rPr>
              <a:t> </a:t>
            </a:r>
            <a:r>
              <a:rPr lang="fa-IR" sz="2000" b="1" dirty="0">
                <a:solidFill>
                  <a:schemeClr val="accent2">
                    <a:lumMod val="50000"/>
                  </a:schemeClr>
                </a:solidFill>
                <a:cs typeface="B Zar" panose="00000400000000000000" pitchFamily="2" charset="-78"/>
              </a:rPr>
              <a:t>در سطوح محیطی قابل اعتماد نیست.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7DE4B1-0FB8-E419-B7C1-506DF460C5D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633" y="377073"/>
            <a:ext cx="1371600" cy="13716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26550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D6389E-432C-D5CC-4EB2-D09285693A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8D060AD-FA7F-E61E-AD67-B7AE548746AF}"/>
              </a:ext>
            </a:extLst>
          </p:cNvPr>
          <p:cNvSpPr/>
          <p:nvPr/>
        </p:nvSpPr>
        <p:spPr>
          <a:xfrm>
            <a:off x="1951349" y="1163898"/>
            <a:ext cx="940166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 rtl="1"/>
            <a:r>
              <a:rPr lang="fa-IR" sz="3200" dirty="0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Titr" panose="00000700000000000000" pitchFamily="2" charset="-78"/>
              </a:rPr>
              <a:t>ناهماهنگی نهادی میان وزارت بهداشت، بیمه‌ها و سایر ذی‌نفعان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6C135C3-F96B-F185-D300-5CE30A4AC776}"/>
              </a:ext>
            </a:extLst>
          </p:cNvPr>
          <p:cNvCxnSpPr/>
          <p:nvPr/>
        </p:nvCxnSpPr>
        <p:spPr>
          <a:xfrm>
            <a:off x="433633" y="2007909"/>
            <a:ext cx="10953946" cy="0"/>
          </a:xfrm>
          <a:prstGeom prst="line">
            <a:avLst/>
          </a:prstGeom>
          <a:ln w="57150" cmpd="thickThin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CE75FAA-A1B7-952E-D85B-3FD5DCFBF2C6}"/>
              </a:ext>
            </a:extLst>
          </p:cNvPr>
          <p:cNvSpPr txBox="1"/>
          <p:nvPr/>
        </p:nvSpPr>
        <p:spPr>
          <a:xfrm>
            <a:off x="433633" y="2089390"/>
            <a:ext cx="10953946" cy="400110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r" rtl="1"/>
            <a:r>
              <a:rPr lang="fa-IR" sz="20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Zar" panose="00000400000000000000" pitchFamily="2" charset="-78"/>
              </a:rPr>
              <a:t>پیامد</a:t>
            </a:r>
            <a:r>
              <a:rPr lang="ar-SA" sz="20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Zar" panose="00000400000000000000" pitchFamily="2" charset="-78"/>
              </a:rPr>
              <a:t>: نبود «نقشه راه ملی مشترک» و </a:t>
            </a:r>
            <a:r>
              <a:rPr lang="ar-SA" sz="2000" b="1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Zar" panose="00000400000000000000" pitchFamily="2" charset="-78"/>
              </a:rPr>
              <a:t>عقب‌ماندن</a:t>
            </a:r>
            <a:r>
              <a:rPr lang="ar-SA" sz="20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Zar" panose="00000400000000000000" pitchFamily="2" charset="-78"/>
              </a:rPr>
              <a:t> از هدف تحول منسجم</a:t>
            </a:r>
            <a:endParaRPr lang="en-US" sz="2000" b="1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Zar" panose="00000400000000000000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2DF71C-B0E6-5BE5-D852-412638EFB1C3}"/>
              </a:ext>
            </a:extLst>
          </p:cNvPr>
          <p:cNvSpPr txBox="1"/>
          <p:nvPr/>
        </p:nvSpPr>
        <p:spPr>
          <a:xfrm>
            <a:off x="433633" y="2570980"/>
            <a:ext cx="1095394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000" b="1" dirty="0">
                <a:solidFill>
                  <a:schemeClr val="accent2">
                    <a:lumMod val="50000"/>
                  </a:schemeClr>
                </a:solidFill>
                <a:cs typeface="B Zar" panose="00000400000000000000" pitchFamily="2" charset="-78"/>
              </a:rPr>
              <a:t>نظام سلامت ایران چندبازیگری است: وزارت بهداشت، سازمان‌های بیمه‌گر، نظام پزشکی</a:t>
            </a:r>
            <a:r>
              <a:rPr lang="fa-IR" sz="2000" b="1" dirty="0">
                <a:solidFill>
                  <a:schemeClr val="accent2">
                    <a:lumMod val="50000"/>
                  </a:schemeClr>
                </a:solidFill>
                <a:cs typeface="B Zar" panose="00000400000000000000" pitchFamily="2" charset="-78"/>
              </a:rPr>
              <a:t> و</a:t>
            </a:r>
            <a:r>
              <a:rPr lang="ar-SA" sz="2000" b="1" dirty="0">
                <a:solidFill>
                  <a:schemeClr val="accent2">
                    <a:lumMod val="50000"/>
                  </a:schemeClr>
                </a:solidFill>
                <a:cs typeface="B Zar" panose="00000400000000000000" pitchFamily="2" charset="-78"/>
              </a:rPr>
              <a:t> بخش خصوصی</a:t>
            </a:r>
            <a:endParaRPr lang="fa-IR" sz="2000" b="1" dirty="0">
              <a:solidFill>
                <a:schemeClr val="accent2">
                  <a:lumMod val="50000"/>
                </a:schemeClr>
              </a:solidFill>
              <a:cs typeface="B Zar" panose="00000400000000000000" pitchFamily="2" charset="-78"/>
            </a:endParaRPr>
          </a:p>
          <a:p>
            <a:pPr algn="r" rtl="1"/>
            <a:r>
              <a:rPr lang="ar-SA" sz="2000" b="1" dirty="0">
                <a:solidFill>
                  <a:schemeClr val="accent2">
                    <a:lumMod val="50000"/>
                  </a:schemeClr>
                </a:solidFill>
                <a:cs typeface="B Zar" panose="00000400000000000000" pitchFamily="2" charset="-78"/>
              </a:rPr>
              <a:t>هرکدام استانداردها و سامانه‌های خود را دارند و منافع نهادی</a:t>
            </a:r>
            <a:r>
              <a:rPr lang="fa-IR" sz="2000" b="1" dirty="0">
                <a:solidFill>
                  <a:schemeClr val="accent2">
                    <a:lumMod val="50000"/>
                  </a:schemeClr>
                </a:solidFill>
                <a:cs typeface="B Zar" panose="00000400000000000000" pitchFamily="2" charset="-78"/>
              </a:rPr>
              <a:t> </a:t>
            </a:r>
            <a:r>
              <a:rPr lang="ar-SA" sz="2000" b="1" dirty="0">
                <a:solidFill>
                  <a:schemeClr val="accent2">
                    <a:lumMod val="50000"/>
                  </a:schemeClr>
                </a:solidFill>
                <a:cs typeface="B Zar" panose="00000400000000000000" pitchFamily="2" charset="-78"/>
              </a:rPr>
              <a:t>متفاوتی </a:t>
            </a:r>
            <a:r>
              <a:rPr lang="fa-IR" sz="2000" b="1" dirty="0">
                <a:solidFill>
                  <a:schemeClr val="accent2">
                    <a:lumMod val="50000"/>
                  </a:schemeClr>
                </a:solidFill>
                <a:cs typeface="B Zar" panose="00000400000000000000" pitchFamily="2" charset="-78"/>
              </a:rPr>
              <a:t>را </a:t>
            </a:r>
            <a:r>
              <a:rPr lang="ar-SA" sz="2000" b="1" dirty="0">
                <a:solidFill>
                  <a:schemeClr val="accent2">
                    <a:lumMod val="50000"/>
                  </a:schemeClr>
                </a:solidFill>
                <a:cs typeface="B Zar" panose="00000400000000000000" pitchFamily="2" charset="-78"/>
              </a:rPr>
              <a:t>دنبال می‌کنند.</a:t>
            </a:r>
            <a:endParaRPr lang="fa-IR" sz="2000" b="1" dirty="0">
              <a:solidFill>
                <a:schemeClr val="accent2">
                  <a:lumMod val="50000"/>
                </a:schemeClr>
              </a:solidFill>
              <a:cs typeface="B Zar" panose="00000400000000000000" pitchFamily="2" charset="-78"/>
            </a:endParaRPr>
          </a:p>
          <a:p>
            <a:pPr algn="r" rtl="1"/>
            <a:r>
              <a:rPr lang="ar-SA" sz="2000" b="1" dirty="0">
                <a:solidFill>
                  <a:schemeClr val="accent2">
                    <a:lumMod val="50000"/>
                  </a:schemeClr>
                </a:solidFill>
                <a:cs typeface="B Zar" panose="00000400000000000000" pitchFamily="2" charset="-78"/>
              </a:rPr>
              <a:t>این پراکندگی، همگرایی فنی و تصمیم‌گیری متمرکز را تقریباً ناممکن کرده است.</a:t>
            </a:r>
            <a:endParaRPr lang="fa-IR" sz="2000" b="1" dirty="0">
              <a:solidFill>
                <a:schemeClr val="accent2">
                  <a:lumMod val="50000"/>
                </a:schemeClr>
              </a:solidFill>
              <a:cs typeface="B Zar" panose="00000400000000000000" pitchFamily="2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457705-2463-592B-1CF7-C27DB64A745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633" y="377073"/>
            <a:ext cx="1371600" cy="13716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21057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BF883E-27F6-ADEC-D71F-A81C941131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71FB9B0-202A-B293-C1BA-3407C1DF9313}"/>
              </a:ext>
            </a:extLst>
          </p:cNvPr>
          <p:cNvSpPr/>
          <p:nvPr/>
        </p:nvSpPr>
        <p:spPr>
          <a:xfrm>
            <a:off x="1951349" y="1163898"/>
            <a:ext cx="940166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 rtl="1"/>
            <a:r>
              <a:rPr lang="fa-IR" sz="3200" dirty="0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Titr" panose="00000700000000000000" pitchFamily="2" charset="-78"/>
              </a:rPr>
              <a:t>کمبود نیروی انسانی متخصص در حوزه انفورماتیک سلامت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31EAA9F-FB20-A21A-1E31-C9F6AFDBE0AC}"/>
              </a:ext>
            </a:extLst>
          </p:cNvPr>
          <p:cNvCxnSpPr/>
          <p:nvPr/>
        </p:nvCxnSpPr>
        <p:spPr>
          <a:xfrm>
            <a:off x="433633" y="2007909"/>
            <a:ext cx="10953946" cy="0"/>
          </a:xfrm>
          <a:prstGeom prst="line">
            <a:avLst/>
          </a:prstGeom>
          <a:ln w="57150" cmpd="thickThin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FB6EA3C-F253-2352-E62B-0FD8CF434A07}"/>
              </a:ext>
            </a:extLst>
          </p:cNvPr>
          <p:cNvSpPr txBox="1"/>
          <p:nvPr/>
        </p:nvSpPr>
        <p:spPr>
          <a:xfrm>
            <a:off x="433633" y="2089390"/>
            <a:ext cx="10953946" cy="400110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r" rtl="1"/>
            <a:r>
              <a:rPr lang="fa-IR" sz="20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Zar" panose="00000400000000000000" pitchFamily="2" charset="-78"/>
              </a:rPr>
              <a:t>پیامد</a:t>
            </a:r>
            <a:r>
              <a:rPr lang="ar-SA" sz="20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Zar" panose="00000400000000000000" pitchFamily="2" charset="-78"/>
              </a:rPr>
              <a:t>: ناتوانی در تحلیل داده، طراحی معماری و توسعه سامانه‌های پایدار</a:t>
            </a:r>
            <a:endParaRPr lang="en-US" sz="2000" b="1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Zar" panose="00000400000000000000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3185C2-0255-0F32-D924-55DC9A17AD80}"/>
              </a:ext>
            </a:extLst>
          </p:cNvPr>
          <p:cNvSpPr txBox="1"/>
          <p:nvPr/>
        </p:nvSpPr>
        <p:spPr>
          <a:xfrm>
            <a:off x="433633" y="2570980"/>
            <a:ext cx="1095394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000" b="1" dirty="0">
                <a:solidFill>
                  <a:schemeClr val="accent2">
                    <a:lumMod val="50000"/>
                  </a:schemeClr>
                </a:solidFill>
                <a:cs typeface="B Zar" panose="00000400000000000000" pitchFamily="2" charset="-78"/>
              </a:rPr>
              <a:t>ترکیب نیروهای وزارت بهداشت هنوز عمدتاً بالینی یا اداری است و سواد داده</a:t>
            </a:r>
            <a:r>
              <a:rPr lang="fa-IR" sz="2000" b="1" dirty="0">
                <a:solidFill>
                  <a:schemeClr val="accent2">
                    <a:lumMod val="50000"/>
                  </a:schemeClr>
                </a:solidFill>
                <a:cs typeface="B Zar" panose="00000400000000000000" pitchFamily="2" charset="-78"/>
              </a:rPr>
              <a:t> (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cs typeface="B Zar" panose="00000400000000000000" pitchFamily="2" charset="-78"/>
              </a:rPr>
              <a:t>Data Literacy</a:t>
            </a:r>
            <a:r>
              <a:rPr lang="fa-IR" sz="2000" b="1" dirty="0">
                <a:solidFill>
                  <a:schemeClr val="accent2">
                    <a:lumMod val="50000"/>
                  </a:schemeClr>
                </a:solidFill>
                <a:cs typeface="B Zar" panose="00000400000000000000" pitchFamily="2" charset="-78"/>
              </a:rPr>
              <a:t>) </a:t>
            </a:r>
            <a:r>
              <a:rPr lang="ar-SA" sz="2000" b="1" dirty="0">
                <a:solidFill>
                  <a:schemeClr val="accent2">
                    <a:lumMod val="50000"/>
                  </a:schemeClr>
                </a:solidFill>
                <a:cs typeface="B Zar" panose="00000400000000000000" pitchFamily="2" charset="-78"/>
              </a:rPr>
              <a:t>پایین است.</a:t>
            </a:r>
            <a:endParaRPr lang="fa-IR" sz="2000" b="1" dirty="0">
              <a:solidFill>
                <a:schemeClr val="accent2">
                  <a:lumMod val="50000"/>
                </a:schemeClr>
              </a:solidFill>
              <a:cs typeface="B Zar" panose="00000400000000000000" pitchFamily="2" charset="-78"/>
            </a:endParaRPr>
          </a:p>
          <a:p>
            <a:pPr algn="r" rtl="1"/>
            <a:r>
              <a:rPr lang="ar-SA" sz="2000" b="1" dirty="0">
                <a:solidFill>
                  <a:schemeClr val="accent2">
                    <a:lumMod val="50000"/>
                  </a:schemeClr>
                </a:solidFill>
                <a:cs typeface="B Zar" panose="00000400000000000000" pitchFamily="2" charset="-78"/>
              </a:rPr>
              <a:t>برنامه‌ریزی ملی برای تربیت</a:t>
            </a:r>
            <a:r>
              <a:rPr lang="fa-IR" sz="2000" b="1" dirty="0">
                <a:solidFill>
                  <a:schemeClr val="accent2">
                    <a:lumMod val="50000"/>
                  </a:schemeClr>
                </a:solidFill>
                <a:cs typeface="B Zar" panose="00000400000000000000" pitchFamily="2" charset="-78"/>
              </a:rPr>
              <a:t> و بکارگیری متناسب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cs typeface="B Zar" panose="00000400000000000000" pitchFamily="2" charset="-78"/>
              </a:rPr>
              <a:t>Health Informatics Workforce </a:t>
            </a:r>
            <a:r>
              <a:rPr lang="fa-IR" sz="2000" b="1" dirty="0">
                <a:solidFill>
                  <a:schemeClr val="accent2">
                    <a:lumMod val="50000"/>
                  </a:schemeClr>
                </a:solidFill>
                <a:cs typeface="B Zar" panose="00000400000000000000" pitchFamily="2" charset="-78"/>
              </a:rPr>
              <a:t> به صورت </a:t>
            </a:r>
            <a:r>
              <a:rPr lang="ar-SA" sz="2000" b="1" dirty="0">
                <a:solidFill>
                  <a:schemeClr val="accent2">
                    <a:lumMod val="50000"/>
                  </a:schemeClr>
                </a:solidFill>
                <a:cs typeface="B Zar" panose="00000400000000000000" pitchFamily="2" charset="-78"/>
              </a:rPr>
              <a:t>منسجم وجود ندارد.</a:t>
            </a:r>
            <a:endParaRPr lang="fa-IR" sz="2000" b="1" dirty="0">
              <a:solidFill>
                <a:schemeClr val="accent2">
                  <a:lumMod val="50000"/>
                </a:schemeClr>
              </a:solidFill>
              <a:cs typeface="B Zar" panose="00000400000000000000" pitchFamily="2" charset="-78"/>
            </a:endParaRPr>
          </a:p>
          <a:p>
            <a:pPr algn="r" rtl="1"/>
            <a:r>
              <a:rPr lang="ar-SA" sz="2000" b="1" dirty="0">
                <a:solidFill>
                  <a:schemeClr val="accent2">
                    <a:lumMod val="50000"/>
                  </a:schemeClr>
                </a:solidFill>
                <a:cs typeface="B Zar" panose="00000400000000000000" pitchFamily="2" charset="-78"/>
              </a:rPr>
              <a:t>استفاده از مشاوران یا پیمانکاران فناوری بدون ظرفیت‌سازی درونی، پایداری پروژه‌ها را تضعیف می‌کند.</a:t>
            </a:r>
            <a:endParaRPr lang="fa-IR" sz="2000" b="1" dirty="0">
              <a:solidFill>
                <a:schemeClr val="accent2">
                  <a:lumMod val="50000"/>
                </a:schemeClr>
              </a:solidFill>
              <a:cs typeface="B Zar" panose="00000400000000000000" pitchFamily="2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76B3E2-AFEE-F048-9C15-D821FEE498A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633" y="377073"/>
            <a:ext cx="1371600" cy="13716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94182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F8E728-1949-71FE-5D71-9E71F1CFBA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C2BC7C3-4FEE-0574-0BF2-5914A7892550}"/>
              </a:ext>
            </a:extLst>
          </p:cNvPr>
          <p:cNvSpPr/>
          <p:nvPr/>
        </p:nvSpPr>
        <p:spPr>
          <a:xfrm>
            <a:off x="1951349" y="1163898"/>
            <a:ext cx="940166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 rtl="1"/>
            <a:r>
              <a:rPr lang="fa-IR" sz="3200" dirty="0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Titr" panose="00000700000000000000" pitchFamily="2" charset="-78"/>
              </a:rPr>
              <a:t>رویکرد پروژه‌محور به‌جای برنامه‌محور در سلامت الکترونیک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025CFEB-027D-265F-5ED6-52DB63009073}"/>
              </a:ext>
            </a:extLst>
          </p:cNvPr>
          <p:cNvCxnSpPr/>
          <p:nvPr/>
        </p:nvCxnSpPr>
        <p:spPr>
          <a:xfrm>
            <a:off x="433633" y="2007909"/>
            <a:ext cx="10953946" cy="0"/>
          </a:xfrm>
          <a:prstGeom prst="line">
            <a:avLst/>
          </a:prstGeom>
          <a:ln w="57150" cmpd="thickThin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CB7F949-1DFB-ACCE-0562-D6AFC81C0428}"/>
              </a:ext>
            </a:extLst>
          </p:cNvPr>
          <p:cNvSpPr txBox="1"/>
          <p:nvPr/>
        </p:nvSpPr>
        <p:spPr>
          <a:xfrm>
            <a:off x="433633" y="2089390"/>
            <a:ext cx="10953946" cy="400110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r" rtl="1"/>
            <a:r>
              <a:rPr lang="fa-IR" sz="20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Zar" panose="00000400000000000000" pitchFamily="2" charset="-78"/>
              </a:rPr>
              <a:t>پیامد</a:t>
            </a:r>
            <a:r>
              <a:rPr lang="ar-SA" sz="20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Zar" panose="00000400000000000000" pitchFamily="2" charset="-78"/>
              </a:rPr>
              <a:t>: انباشت سامانه‌های متعدد بدون هم‌افزایی و عدم تحقق اهداف واقعی </a:t>
            </a:r>
            <a:r>
              <a:rPr lang="ar-SA" sz="2000" b="1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Zar" panose="00000400000000000000" pitchFamily="2" charset="-78"/>
              </a:rPr>
              <a:t>دیجیتالی‌شدن</a:t>
            </a:r>
            <a:endParaRPr lang="en-US" sz="2000" b="1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Zar" panose="00000400000000000000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DB735A-9D3E-E908-5B31-4EDE952B2A12}"/>
              </a:ext>
            </a:extLst>
          </p:cNvPr>
          <p:cNvSpPr txBox="1"/>
          <p:nvPr/>
        </p:nvSpPr>
        <p:spPr>
          <a:xfrm>
            <a:off x="433633" y="2570980"/>
            <a:ext cx="1095394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000" b="1" dirty="0">
                <a:solidFill>
                  <a:schemeClr val="accent2">
                    <a:lumMod val="50000"/>
                  </a:schemeClr>
                </a:solidFill>
                <a:cs typeface="B Zar" panose="00000400000000000000" pitchFamily="2" charset="-78"/>
              </a:rPr>
              <a:t>بسیاری از طرح‌ها به‌صورت پروژه‌های مقطعی و پیمانکاری تعریف می‌شوند، نه بخشی از مسیر استراتژیک تحول </a:t>
            </a:r>
            <a:r>
              <a:rPr lang="fa-IR" sz="2000" b="1" dirty="0">
                <a:solidFill>
                  <a:schemeClr val="accent2">
                    <a:lumMod val="50000"/>
                  </a:schemeClr>
                </a:solidFill>
                <a:cs typeface="B Zar" panose="00000400000000000000" pitchFamily="2" charset="-78"/>
              </a:rPr>
              <a:t>دیجیتال</a:t>
            </a:r>
          </a:p>
          <a:p>
            <a:pPr algn="r" rtl="1"/>
            <a:r>
              <a:rPr lang="ar-SA" sz="2000" b="1" dirty="0">
                <a:solidFill>
                  <a:schemeClr val="accent2">
                    <a:lumMod val="50000"/>
                  </a:schemeClr>
                </a:solidFill>
                <a:cs typeface="B Zar" panose="00000400000000000000" pitchFamily="2" charset="-78"/>
              </a:rPr>
              <a:t>فقدان 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cs typeface="B Zar" panose="00000400000000000000" pitchFamily="2" charset="-78"/>
              </a:rPr>
              <a:t>KPI</a:t>
            </a:r>
            <a:r>
              <a:rPr lang="ar-SA" sz="2000" b="1" dirty="0">
                <a:solidFill>
                  <a:schemeClr val="accent2">
                    <a:lumMod val="50000"/>
                  </a:schemeClr>
                </a:solidFill>
                <a:cs typeface="B Zar" panose="00000400000000000000" pitchFamily="2" charset="-78"/>
              </a:rPr>
              <a:t>های قابل سنجش و نظام ارزیابی عملکرد دیجیتال موجب گسست در مسیر تحول شده است.</a:t>
            </a:r>
            <a:endParaRPr lang="fa-IR" sz="2000" b="1" dirty="0">
              <a:solidFill>
                <a:schemeClr val="accent2">
                  <a:lumMod val="50000"/>
                </a:schemeClr>
              </a:solidFill>
              <a:cs typeface="B Zar" panose="00000400000000000000" pitchFamily="2" charset="-78"/>
            </a:endParaRPr>
          </a:p>
          <a:p>
            <a:pPr algn="r" rtl="1"/>
            <a:r>
              <a:rPr lang="ar-SA" sz="2000" b="1" dirty="0">
                <a:solidFill>
                  <a:schemeClr val="accent2">
                    <a:lumMod val="50000"/>
                  </a:schemeClr>
                </a:solidFill>
                <a:cs typeface="B Zar" panose="00000400000000000000" pitchFamily="2" charset="-78"/>
              </a:rPr>
              <a:t>سیاست‌گذاری‌ها عموماً فناوری‌محورند، نه خدمت‌محور یا شهروند‌محور.</a:t>
            </a:r>
            <a:endParaRPr lang="fa-IR" sz="2000" b="1" dirty="0">
              <a:solidFill>
                <a:schemeClr val="accent2">
                  <a:lumMod val="50000"/>
                </a:schemeClr>
              </a:solidFill>
              <a:cs typeface="B Zar" panose="00000400000000000000" pitchFamily="2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0065AF-37CA-A1D6-1733-F056CF9F7B6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633" y="377073"/>
            <a:ext cx="1371600" cy="13716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36538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F4D05-985E-5620-AA5B-32E567314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/>
            <a:r>
              <a:rPr lang="ar-SA" sz="3200" b="1" dirty="0">
                <a:solidFill>
                  <a:schemeClr val="accent1">
                    <a:lumMod val="50000"/>
                  </a:schemeClr>
                </a:solidFill>
                <a:cs typeface="B Titr" panose="00000700000000000000" pitchFamily="2" charset="-78"/>
              </a:rPr>
              <a:t>این پنج مانع را می‌توان </a:t>
            </a:r>
            <a:r>
              <a:rPr lang="fa-IR" sz="3200" b="1" dirty="0">
                <a:solidFill>
                  <a:schemeClr val="accent1">
                    <a:lumMod val="50000"/>
                  </a:schemeClr>
                </a:solidFill>
                <a:cs typeface="B Titr" panose="00000700000000000000" pitchFamily="2" charset="-78"/>
              </a:rPr>
              <a:t>در</a:t>
            </a:r>
            <a:r>
              <a:rPr lang="ar-SA" sz="3200" b="1" dirty="0">
                <a:solidFill>
                  <a:schemeClr val="accent1">
                    <a:lumMod val="50000"/>
                  </a:schemeClr>
                </a:solidFill>
                <a:cs typeface="B Titr" panose="00000700000000000000" pitchFamily="2" charset="-78"/>
              </a:rPr>
              <a:t> سه حوزه اصلی خلاصه کرد: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cs typeface="B Titr" panose="00000700000000000000" pitchFamily="2" charset="-78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174E498-0DC9-D196-CA2C-BA822330DD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486324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E1122F4-AF82-8B74-31F0-E47F3CD0B91F}"/>
              </a:ext>
            </a:extLst>
          </p:cNvPr>
          <p:cNvSpPr txBox="1"/>
          <p:nvPr/>
        </p:nvSpPr>
        <p:spPr>
          <a:xfrm>
            <a:off x="697582" y="1825625"/>
            <a:ext cx="4340257" cy="400110"/>
          </a:xfrm>
          <a:prstGeom prst="rect">
            <a:avLst/>
          </a:prstGeom>
          <a:solidFill>
            <a:srgbClr val="63A0DB"/>
          </a:solidFill>
        </p:spPr>
        <p:txBody>
          <a:bodyPr wrap="square">
            <a:spAutoFit/>
          </a:bodyPr>
          <a:lstStyle/>
          <a:p>
            <a:pPr algn="r" rtl="1"/>
            <a:r>
              <a:rPr lang="ar-SA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Zar" panose="00000400000000000000" pitchFamily="2" charset="-78"/>
              </a:rPr>
              <a:t>کمبود مهارت‌های داده‌محور و نگاه پروژه‌ای</a:t>
            </a:r>
            <a:endParaRPr lang="en-US" sz="2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Zar" panose="00000400000000000000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63B33F-839D-9852-3554-6EC4B885220A}"/>
              </a:ext>
            </a:extLst>
          </p:cNvPr>
          <p:cNvSpPr txBox="1"/>
          <p:nvPr/>
        </p:nvSpPr>
        <p:spPr>
          <a:xfrm>
            <a:off x="8078770" y="2779303"/>
            <a:ext cx="3893271" cy="400110"/>
          </a:xfrm>
          <a:prstGeom prst="rect">
            <a:avLst/>
          </a:prstGeom>
          <a:solidFill>
            <a:srgbClr val="F7C100"/>
          </a:solidFill>
        </p:spPr>
        <p:txBody>
          <a:bodyPr wrap="square">
            <a:spAutoFit/>
          </a:bodyPr>
          <a:lstStyle/>
          <a:p>
            <a:pPr rtl="1"/>
            <a:r>
              <a:rPr lang="fa-IR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Zar" panose="00000400000000000000" pitchFamily="2" charset="-78"/>
              </a:rPr>
              <a:t>ن</a:t>
            </a:r>
            <a:r>
              <a:rPr lang="ar-SA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Zar" panose="00000400000000000000" pitchFamily="2" charset="-78"/>
              </a:rPr>
              <a:t>بود مرجع داده و هماهنگی بین‌سازمانی</a:t>
            </a:r>
            <a:endParaRPr lang="en-US" sz="2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Zar" panose="00000400000000000000" pitchFamily="2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D04A9B-F640-E577-665D-20B4E8E21720}"/>
              </a:ext>
            </a:extLst>
          </p:cNvPr>
          <p:cNvSpPr txBox="1"/>
          <p:nvPr/>
        </p:nvSpPr>
        <p:spPr>
          <a:xfrm>
            <a:off x="2205873" y="6292820"/>
            <a:ext cx="4522506" cy="400110"/>
          </a:xfrm>
          <a:prstGeom prst="rect">
            <a:avLst/>
          </a:prstGeom>
          <a:solidFill>
            <a:srgbClr val="1DE634"/>
          </a:solidFill>
        </p:spPr>
        <p:txBody>
          <a:bodyPr wrap="square">
            <a:spAutoFit/>
          </a:bodyPr>
          <a:lstStyle/>
          <a:p>
            <a:pPr rtl="1"/>
            <a:r>
              <a:rPr lang="ar-SA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Zar" panose="00000400000000000000" pitchFamily="2" charset="-78"/>
              </a:rPr>
              <a:t>ضعف در امنیت، استانداردسازی و اتصال سامانه‌ها</a:t>
            </a:r>
            <a:endParaRPr lang="en-US" sz="2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Za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151996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80">
          <a:fgClr>
            <a:srgbClr val="BDECEC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84FDA1-9CB2-89C4-07D6-D30973FAAB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2213A58-565B-18A6-50A1-F95C5EFF96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5320909"/>
              </p:ext>
            </p:extLst>
          </p:nvPr>
        </p:nvGraphicFramePr>
        <p:xfrm>
          <a:off x="6985262" y="1428160"/>
          <a:ext cx="5206739" cy="5429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0821">
                  <a:extLst>
                    <a:ext uri="{9D8B030D-6E8A-4147-A177-3AD203B41FA5}">
                      <a16:colId xmlns:a16="http://schemas.microsoft.com/office/drawing/2014/main" val="3091324872"/>
                    </a:ext>
                  </a:extLst>
                </a:gridCol>
                <a:gridCol w="1758959">
                  <a:extLst>
                    <a:ext uri="{9D8B030D-6E8A-4147-A177-3AD203B41FA5}">
                      <a16:colId xmlns:a16="http://schemas.microsoft.com/office/drawing/2014/main" val="1833354208"/>
                    </a:ext>
                  </a:extLst>
                </a:gridCol>
                <a:gridCol w="1476959">
                  <a:extLst>
                    <a:ext uri="{9D8B030D-6E8A-4147-A177-3AD203B41FA5}">
                      <a16:colId xmlns:a16="http://schemas.microsoft.com/office/drawing/2014/main" val="2597640749"/>
                    </a:ext>
                  </a:extLst>
                </a:gridCol>
              </a:tblGrid>
              <a:tr h="835360">
                <a:tc>
                  <a:txBody>
                    <a:bodyPr/>
                    <a:lstStyle/>
                    <a:p>
                      <a:pPr algn="ctr" rtl="1"/>
                      <a:r>
                        <a:rPr lang="fa-IR" sz="2400" b="1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B Titr" panose="00000700000000000000" pitchFamily="2" charset="-78"/>
                        </a:rPr>
                        <a:t>محور اصلی</a:t>
                      </a:r>
                      <a:endParaRPr lang="en-US" sz="2400" b="1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B Titr" panose="00000700000000000000" pitchFamily="2" charset="-78"/>
                      </a:endParaRPr>
                    </a:p>
                  </a:txBody>
                  <a:tcPr marL="89584" marR="89584" marT="44791" marB="4479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1B5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400" baseline="0" dirty="0">
                          <a:solidFill>
                            <a:schemeClr val="bg1"/>
                          </a:solidFill>
                          <a:cs typeface="B Titr" panose="00000700000000000000" pitchFamily="2" charset="-78"/>
                        </a:rPr>
                        <a:t>نقاط عطف</a:t>
                      </a:r>
                    </a:p>
                    <a:p>
                      <a:pPr algn="ctr" rtl="1"/>
                      <a:r>
                        <a:rPr lang="en-US" sz="1600" baseline="0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  <a:cs typeface="B Titr" panose="00000700000000000000" pitchFamily="2" charset="-78"/>
                        </a:rPr>
                        <a:t>Milestone</a:t>
                      </a:r>
                    </a:p>
                  </a:txBody>
                  <a:tcPr marL="89584" marR="89584" marT="44791" marB="4479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1B5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400" b="1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B Titr" panose="00000700000000000000" pitchFamily="2" charset="-78"/>
                        </a:rPr>
                        <a:t>بازه برنامه</a:t>
                      </a:r>
                      <a:endParaRPr lang="en-US" sz="2400" b="1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B Titr" panose="00000700000000000000" pitchFamily="2" charset="-78"/>
                      </a:endParaRPr>
                    </a:p>
                  </a:txBody>
                  <a:tcPr marL="89584" marR="89584" marT="44791" marB="4479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1B5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3786591"/>
                  </a:ext>
                </a:extLst>
              </a:tr>
              <a:tr h="918896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چارچوب و زیرساخت قانونی و فنی 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Zar" panose="00000400000000000000" pitchFamily="2" charset="-78"/>
                      </a:endParaRPr>
                    </a:p>
                  </a:txBody>
                  <a:tcPr marL="89584" marR="89584" marT="44791" marB="44791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61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حاکمیت داده و معماری ملی 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Zar" panose="00000400000000000000" pitchFamily="2" charset="-78"/>
                      </a:endParaRPr>
                    </a:p>
                  </a:txBody>
                  <a:tcPr marL="89584" marR="89584" marT="44791" marB="44791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61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b="1" dirty="0">
                          <a:cs typeface="B Zar" panose="00000400000000000000" pitchFamily="2" charset="-78"/>
                        </a:rPr>
                        <a:t>شروع تا ماه 6</a:t>
                      </a:r>
                      <a:endParaRPr lang="en-US" sz="1800" b="1" dirty="0">
                        <a:cs typeface="B Zar" panose="00000400000000000000" pitchFamily="2" charset="-78"/>
                      </a:endParaRPr>
                    </a:p>
                  </a:txBody>
                  <a:tcPr marL="89584" marR="89584" marT="44791" marB="44791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61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588700"/>
                  </a:ext>
                </a:extLst>
              </a:tr>
              <a:tr h="918896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تبادل و انسجام داده‌ها 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Zar" panose="00000400000000000000" pitchFamily="2" charset="-78"/>
                      </a:endParaRPr>
                    </a:p>
                  </a:txBody>
                  <a:tcPr marL="89584" marR="89584" marT="44791" marB="4479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یکپارچه‌سازی سامانه‌ها 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Zar" panose="00000400000000000000" pitchFamily="2" charset="-78"/>
                      </a:endParaRPr>
                    </a:p>
                  </a:txBody>
                  <a:tcPr marL="89584" marR="89584" marT="44791" marB="4479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b="1" dirty="0">
                          <a:cs typeface="B Zar" panose="00000400000000000000" pitchFamily="2" charset="-78"/>
                        </a:rPr>
                        <a:t>ماه 7 تا ماه 12</a:t>
                      </a:r>
                      <a:endParaRPr lang="en-US" sz="1800" b="1" dirty="0">
                        <a:cs typeface="B Zar" panose="00000400000000000000" pitchFamily="2" charset="-78"/>
                      </a:endParaRPr>
                    </a:p>
                  </a:txBody>
                  <a:tcPr marL="89584" marR="89584" marT="44791" marB="4479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3075066"/>
                  </a:ext>
                </a:extLst>
              </a:tr>
              <a:tr h="918896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هوشمندسازی تصمیم‌گیری 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Zar" panose="00000400000000000000" pitchFamily="2" charset="-78"/>
                      </a:endParaRPr>
                    </a:p>
                  </a:txBody>
                  <a:tcPr marL="89584" marR="89584" marT="44791" marB="4479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61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تحلیل و پایش داده‌ها 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Zar" panose="00000400000000000000" pitchFamily="2" charset="-78"/>
                      </a:endParaRPr>
                    </a:p>
                  </a:txBody>
                  <a:tcPr marL="89584" marR="89584" marT="44791" marB="4479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61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b="1" dirty="0">
                          <a:cs typeface="B Zar" panose="00000400000000000000" pitchFamily="2" charset="-78"/>
                        </a:rPr>
                        <a:t>ماه 13 تا ماه 24</a:t>
                      </a:r>
                      <a:endParaRPr lang="en-US" sz="1800" b="1" dirty="0">
                        <a:cs typeface="B Zar" panose="00000400000000000000" pitchFamily="2" charset="-78"/>
                      </a:endParaRPr>
                    </a:p>
                  </a:txBody>
                  <a:tcPr marL="89584" marR="89584" marT="44791" marB="4479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61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9551089"/>
                  </a:ext>
                </a:extLst>
              </a:tr>
              <a:tr h="918896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خدمت‌رسانی یکپارچه و مردمی 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Zar" panose="00000400000000000000" pitchFamily="2" charset="-78"/>
                      </a:endParaRPr>
                    </a:p>
                  </a:txBody>
                  <a:tcPr marL="89584" marR="89584" marT="44791" marB="4479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خدمات شهروندی دیجیتال 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Zar" panose="00000400000000000000" pitchFamily="2" charset="-78"/>
                      </a:endParaRPr>
                    </a:p>
                  </a:txBody>
                  <a:tcPr marL="89584" marR="89584" marT="44791" marB="4479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b="1" dirty="0">
                          <a:cs typeface="B Zar" panose="00000400000000000000" pitchFamily="2" charset="-78"/>
                        </a:rPr>
                        <a:t>ماه 25 تا ماه 36</a:t>
                      </a:r>
                      <a:endParaRPr lang="en-US" sz="1800" b="1" dirty="0">
                        <a:cs typeface="B Zar" panose="00000400000000000000" pitchFamily="2" charset="-78"/>
                      </a:endParaRPr>
                    </a:p>
                  </a:txBody>
                  <a:tcPr marL="89584" marR="89584" marT="44791" marB="4479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9236588"/>
                  </a:ext>
                </a:extLst>
              </a:tr>
              <a:tr h="918896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یادگیری و اصلاح مبتنی بر داده 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Zar" panose="00000400000000000000" pitchFamily="2" charset="-78"/>
                      </a:endParaRPr>
                    </a:p>
                  </a:txBody>
                  <a:tcPr marL="89584" marR="89584" marT="44791" marB="4479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61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حکمرانی هوشمند 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Zar" panose="00000400000000000000" pitchFamily="2" charset="-78"/>
                      </a:endParaRPr>
                    </a:p>
                  </a:txBody>
                  <a:tcPr marL="89584" marR="89584" marT="44791" marB="4479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61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b="1" dirty="0">
                          <a:cs typeface="B Zar" panose="00000400000000000000" pitchFamily="2" charset="-78"/>
                        </a:rPr>
                        <a:t>ماه 31 تا ماه 36</a:t>
                      </a:r>
                      <a:endParaRPr lang="en-US" sz="1800" b="1" dirty="0">
                        <a:cs typeface="B Zar" panose="00000400000000000000" pitchFamily="2" charset="-78"/>
                      </a:endParaRPr>
                    </a:p>
                  </a:txBody>
                  <a:tcPr marL="89584" marR="89584" marT="44791" marB="4479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61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2582860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E1A5DEC6-E288-EC2A-85A4-C2337F05B14F}"/>
              </a:ext>
            </a:extLst>
          </p:cNvPr>
          <p:cNvSpPr/>
          <p:nvPr/>
        </p:nvSpPr>
        <p:spPr>
          <a:xfrm>
            <a:off x="6923478" y="0"/>
            <a:ext cx="5330306" cy="1446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fa-IR" sz="28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Zar" panose="00000400000000000000" pitchFamily="2" charset="-78"/>
              </a:rPr>
              <a:t>پنج نقطه عطف</a:t>
            </a:r>
          </a:p>
          <a:p>
            <a:pPr algn="ctr" rtl="1"/>
            <a:r>
              <a:rPr lang="fa-IR" sz="3200" dirty="0">
                <a:ln w="0">
                  <a:solidFill>
                    <a:srgbClr val="401B5B"/>
                  </a:solidFill>
                </a:ln>
                <a:solidFill>
                  <a:srgbClr val="401B5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Titr" panose="00000700000000000000" pitchFamily="2" charset="-78"/>
              </a:rPr>
              <a:t>تحول دیجیتال نظام سلامت در ایران</a:t>
            </a:r>
          </a:p>
          <a:p>
            <a:pPr algn="ctr" rtl="1"/>
            <a:r>
              <a:rPr lang="fa-IR" sz="28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Zar" panose="00000400000000000000" pitchFamily="2" charset="-78"/>
              </a:rPr>
              <a:t>در یک بازه سه ساله</a:t>
            </a:r>
            <a:endParaRPr lang="en-US" sz="2800" b="1" cap="none" spc="0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Zar" panose="00000400000000000000" pitchFamily="2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772ACB-E2DA-4945-A4EB-A59372AA2E5D}"/>
              </a:ext>
            </a:extLst>
          </p:cNvPr>
          <p:cNvSpPr/>
          <p:nvPr/>
        </p:nvSpPr>
        <p:spPr>
          <a:xfrm>
            <a:off x="6858000" y="0"/>
            <a:ext cx="127262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3335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CCBCE5-09FD-15BD-FF1D-FE1DFFF124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ED600B6-611D-5D55-0005-84C79B07BF9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33" y="377073"/>
            <a:ext cx="1371600" cy="13716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4076DA7-7F8E-3662-7CA7-2DE9D27A27F6}"/>
              </a:ext>
            </a:extLst>
          </p:cNvPr>
          <p:cNvSpPr/>
          <p:nvPr/>
        </p:nvSpPr>
        <p:spPr>
          <a:xfrm>
            <a:off x="1951349" y="1163898"/>
            <a:ext cx="940166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fa-IR" sz="3200" b="1" cap="none" spc="0" dirty="0">
                <a:ln w="0"/>
                <a:solidFill>
                  <a:srgbClr val="401B5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Titr" panose="00000700000000000000" pitchFamily="2" charset="-78"/>
              </a:rPr>
              <a:t>استقرار حاکمیت داده و معماری ملی سلامت دیجیتال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E19CD98-B0CC-9D99-3CDA-7780BF8D18B8}"/>
              </a:ext>
            </a:extLst>
          </p:cNvPr>
          <p:cNvCxnSpPr/>
          <p:nvPr/>
        </p:nvCxnSpPr>
        <p:spPr>
          <a:xfrm>
            <a:off x="433633" y="2007909"/>
            <a:ext cx="10953946" cy="0"/>
          </a:xfrm>
          <a:prstGeom prst="line">
            <a:avLst/>
          </a:prstGeom>
          <a:ln w="57150" cmpd="thickThin">
            <a:solidFill>
              <a:srgbClr val="401B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1D55887-9DAB-A41C-93B0-D806A91C1E8F}"/>
              </a:ext>
            </a:extLst>
          </p:cNvPr>
          <p:cNvSpPr txBox="1"/>
          <p:nvPr/>
        </p:nvSpPr>
        <p:spPr>
          <a:xfrm>
            <a:off x="433633" y="2162608"/>
            <a:ext cx="22435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b="1" dirty="0">
                <a:solidFill>
                  <a:srgbClr val="401B5B"/>
                </a:solidFill>
                <a:cs typeface="B Zar" panose="00000400000000000000" pitchFamily="2" charset="-78"/>
              </a:rPr>
              <a:t>۶ ماه نخست</a:t>
            </a:r>
            <a:endParaRPr lang="en-US" b="1" dirty="0">
              <a:solidFill>
                <a:srgbClr val="401B5B"/>
              </a:solidFill>
              <a:cs typeface="B Zar" panose="00000400000000000000" pitchFamily="2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3AB1F8-7870-D6EA-88C4-AD25C22236AD}"/>
              </a:ext>
            </a:extLst>
          </p:cNvPr>
          <p:cNvSpPr txBox="1"/>
          <p:nvPr/>
        </p:nvSpPr>
        <p:spPr>
          <a:xfrm>
            <a:off x="433633" y="2681081"/>
            <a:ext cx="10953946" cy="400110"/>
          </a:xfrm>
          <a:prstGeom prst="rect">
            <a:avLst/>
          </a:prstGeom>
          <a:solidFill>
            <a:srgbClr val="401B5B"/>
          </a:solidFill>
        </p:spPr>
        <p:txBody>
          <a:bodyPr wrap="square">
            <a:spAutoFit/>
          </a:bodyPr>
          <a:lstStyle/>
          <a:p>
            <a:pPr algn="r" rtl="1"/>
            <a:r>
              <a:rPr lang="ar-SA" sz="20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Zar" panose="00000400000000000000" pitchFamily="2" charset="-78"/>
              </a:rPr>
              <a:t>هدف: تثبیت بنیان‌های قانونی، فنی و سازمانی برای تحول دیجیتال</a:t>
            </a:r>
            <a:endParaRPr lang="en-US" sz="2000" b="1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Zar" panose="00000400000000000000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04E983-E945-ED0B-26CA-DA76AC751482}"/>
              </a:ext>
            </a:extLst>
          </p:cNvPr>
          <p:cNvSpPr txBox="1"/>
          <p:nvPr/>
        </p:nvSpPr>
        <p:spPr>
          <a:xfrm>
            <a:off x="433634" y="3230332"/>
            <a:ext cx="10953946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400" b="1" dirty="0">
                <a:solidFill>
                  <a:srgbClr val="401B5B"/>
                </a:solidFill>
                <a:cs typeface="B Titr" panose="00000700000000000000" pitchFamily="2" charset="-78"/>
              </a:rPr>
              <a:t>م</a:t>
            </a:r>
            <a:r>
              <a:rPr lang="fa-IR" sz="2400" b="1" dirty="0">
                <a:solidFill>
                  <a:srgbClr val="401B5B"/>
                </a:solidFill>
                <a:cs typeface="B Titr" panose="00000700000000000000" pitchFamily="2" charset="-78"/>
              </a:rPr>
              <a:t>ؤ</a:t>
            </a:r>
            <a:r>
              <a:rPr lang="ar-SA" sz="2400" b="1" dirty="0">
                <a:solidFill>
                  <a:srgbClr val="401B5B"/>
                </a:solidFill>
                <a:cs typeface="B Titr" panose="00000700000000000000" pitchFamily="2" charset="-78"/>
              </a:rPr>
              <a:t>لفه‌های کلیدی</a:t>
            </a:r>
            <a:r>
              <a:rPr lang="fa-IR" sz="2400" b="1" dirty="0">
                <a:solidFill>
                  <a:srgbClr val="401B5B"/>
                </a:solidFill>
                <a:cs typeface="B Titr" panose="00000700000000000000" pitchFamily="2" charset="-78"/>
              </a:rPr>
              <a:t>:</a:t>
            </a:r>
          </a:p>
          <a:p>
            <a:pPr algn="r" rtl="1"/>
            <a:endParaRPr lang="fa-IR" sz="1000" b="1" dirty="0">
              <a:solidFill>
                <a:srgbClr val="002060"/>
              </a:solidFill>
              <a:cs typeface="B Titr" panose="00000700000000000000" pitchFamily="2" charset="-78"/>
            </a:endParaRPr>
          </a:p>
          <a:p>
            <a:pPr algn="r" rtl="1"/>
            <a:r>
              <a:rPr lang="ar-SA" sz="2000" b="1" dirty="0">
                <a:solidFill>
                  <a:srgbClr val="7030A0"/>
                </a:solidFill>
                <a:cs typeface="B Zar" panose="00000400000000000000" pitchFamily="2" charset="-78"/>
              </a:rPr>
              <a:t>تصویب چارچوب ملی حاکمیت داده‌های سلامت</a:t>
            </a:r>
            <a:r>
              <a:rPr lang="fa-IR" sz="2000" b="1" dirty="0">
                <a:solidFill>
                  <a:srgbClr val="7030A0"/>
                </a:solidFill>
                <a:cs typeface="B Zar" panose="00000400000000000000" pitchFamily="2" charset="-78"/>
              </a:rPr>
              <a:t> (</a:t>
            </a:r>
            <a:r>
              <a:rPr lang="en-US" sz="2000" b="1" dirty="0">
                <a:solidFill>
                  <a:srgbClr val="7030A0"/>
                </a:solidFill>
                <a:cs typeface="B Zar" panose="00000400000000000000" pitchFamily="2" charset="-78"/>
              </a:rPr>
              <a:t>Data Governance Framework</a:t>
            </a:r>
            <a:r>
              <a:rPr lang="fa-IR" sz="2000" b="1" dirty="0">
                <a:solidFill>
                  <a:srgbClr val="7030A0"/>
                </a:solidFill>
                <a:cs typeface="B Zar" panose="00000400000000000000" pitchFamily="2" charset="-78"/>
              </a:rPr>
              <a:t>)</a:t>
            </a:r>
          </a:p>
          <a:p>
            <a:pPr algn="r" rtl="1"/>
            <a:r>
              <a:rPr lang="ar-SA" sz="2000" b="1" dirty="0">
                <a:solidFill>
                  <a:srgbClr val="7030A0"/>
                </a:solidFill>
                <a:cs typeface="B Zar" panose="00000400000000000000" pitchFamily="2" charset="-78"/>
              </a:rPr>
              <a:t>ایجاد مرجع معماری و استانداردسازی دیجیتال سلامت</a:t>
            </a:r>
            <a:r>
              <a:rPr lang="fa-IR" sz="2000" b="1" dirty="0">
                <a:solidFill>
                  <a:srgbClr val="7030A0"/>
                </a:solidFill>
                <a:cs typeface="B Zar" panose="00000400000000000000" pitchFamily="2" charset="-78"/>
              </a:rPr>
              <a:t> (</a:t>
            </a:r>
            <a:r>
              <a:rPr lang="en-US" sz="2000" b="1" dirty="0">
                <a:solidFill>
                  <a:srgbClr val="7030A0"/>
                </a:solidFill>
                <a:cs typeface="B Zar" panose="00000400000000000000" pitchFamily="2" charset="-78"/>
              </a:rPr>
              <a:t>National Digital Health Architecture Board</a:t>
            </a:r>
            <a:r>
              <a:rPr lang="fa-IR" sz="2000" b="1" dirty="0">
                <a:solidFill>
                  <a:srgbClr val="7030A0"/>
                </a:solidFill>
                <a:cs typeface="B Zar" panose="00000400000000000000" pitchFamily="2" charset="-78"/>
              </a:rPr>
              <a:t>)</a:t>
            </a:r>
          </a:p>
          <a:p>
            <a:pPr algn="r" rtl="1"/>
            <a:r>
              <a:rPr lang="ar-SA" sz="2000" b="1" dirty="0">
                <a:solidFill>
                  <a:srgbClr val="7030A0"/>
                </a:solidFill>
                <a:cs typeface="B Zar" panose="00000400000000000000" pitchFamily="2" charset="-78"/>
              </a:rPr>
              <a:t>تعریف شناسه ملی سلامت شهروندان</a:t>
            </a:r>
            <a:r>
              <a:rPr lang="fa-IR" sz="2000" b="1" dirty="0">
                <a:solidFill>
                  <a:srgbClr val="7030A0"/>
                </a:solidFill>
                <a:cs typeface="B Zar" panose="00000400000000000000" pitchFamily="2" charset="-78"/>
              </a:rPr>
              <a:t> (</a:t>
            </a:r>
            <a:r>
              <a:rPr lang="en-US" sz="2000" b="1" dirty="0">
                <a:solidFill>
                  <a:srgbClr val="7030A0"/>
                </a:solidFill>
                <a:cs typeface="B Zar" panose="00000400000000000000" pitchFamily="2" charset="-78"/>
              </a:rPr>
              <a:t>National Health ID</a:t>
            </a:r>
            <a:r>
              <a:rPr lang="fa-IR" sz="2000" b="1" dirty="0">
                <a:solidFill>
                  <a:srgbClr val="7030A0"/>
                </a:solidFill>
                <a:cs typeface="B Zar" panose="00000400000000000000" pitchFamily="2" charset="-78"/>
              </a:rPr>
              <a:t>)</a:t>
            </a:r>
          </a:p>
          <a:p>
            <a:pPr algn="r" rtl="1"/>
            <a:r>
              <a:rPr lang="ar-SA" sz="2000" b="1" dirty="0">
                <a:solidFill>
                  <a:srgbClr val="7030A0"/>
                </a:solidFill>
                <a:cs typeface="B Zar" panose="00000400000000000000" pitchFamily="2" charset="-78"/>
              </a:rPr>
              <a:t>راه‌اندازی «هاب داده سلامت» به‌عنوان مرجع تبادل بین سامانه‌ها</a:t>
            </a:r>
            <a:r>
              <a:rPr lang="fa-IR" sz="2000" b="1" dirty="0">
                <a:solidFill>
                  <a:srgbClr val="7030A0"/>
                </a:solidFill>
                <a:cs typeface="B Zar" panose="00000400000000000000" pitchFamily="2" charset="-78"/>
              </a:rPr>
              <a:t> (</a:t>
            </a:r>
            <a:r>
              <a:rPr lang="en-US" sz="2000" b="1" dirty="0">
                <a:solidFill>
                  <a:srgbClr val="7030A0"/>
                </a:solidFill>
                <a:cs typeface="B Zar" panose="00000400000000000000" pitchFamily="2" charset="-78"/>
              </a:rPr>
              <a:t>Health Data Hub</a:t>
            </a:r>
            <a:r>
              <a:rPr lang="fa-IR" sz="2000" b="1" dirty="0">
                <a:solidFill>
                  <a:srgbClr val="7030A0"/>
                </a:solidFill>
                <a:cs typeface="B Zar" panose="00000400000000000000" pitchFamily="2" charset="-78"/>
              </a:rPr>
              <a:t>)</a:t>
            </a:r>
          </a:p>
          <a:p>
            <a:pPr algn="r" rtl="1"/>
            <a:r>
              <a:rPr lang="ar-SA" sz="2000" b="1" dirty="0">
                <a:solidFill>
                  <a:srgbClr val="7030A0"/>
                </a:solidFill>
                <a:cs typeface="B Zar" panose="00000400000000000000" pitchFamily="2" charset="-78"/>
              </a:rPr>
              <a:t>الزام نهادهای تابعه به تبعیت از استانداردهای</a:t>
            </a:r>
            <a:r>
              <a:rPr lang="fa-IR" sz="2000" b="1" dirty="0">
                <a:solidFill>
                  <a:srgbClr val="7030A0"/>
                </a:solidFill>
                <a:cs typeface="B Zar" panose="00000400000000000000" pitchFamily="2" charset="-78"/>
              </a:rPr>
              <a:t> نامگذاری و تبادل داده‌ها</a:t>
            </a:r>
            <a:r>
              <a:rPr lang="ar-SA" sz="2000" b="1" dirty="0">
                <a:solidFill>
                  <a:srgbClr val="7030A0"/>
                </a:solidFill>
                <a:cs typeface="B Zar" panose="00000400000000000000" pitchFamily="2" charset="-78"/>
              </a:rPr>
              <a:t> </a:t>
            </a:r>
            <a:r>
              <a:rPr lang="en-US" sz="2000" b="1" dirty="0">
                <a:solidFill>
                  <a:srgbClr val="7030A0"/>
                </a:solidFill>
                <a:cs typeface="B Zar" panose="00000400000000000000" pitchFamily="2" charset="-78"/>
              </a:rPr>
              <a:t>FHIR, SNOMED, LOINC</a:t>
            </a:r>
          </a:p>
        </p:txBody>
      </p:sp>
    </p:spTree>
    <p:extLst>
      <p:ext uri="{BB962C8B-B14F-4D97-AF65-F5344CB8AC3E}">
        <p14:creationId xmlns:p14="http://schemas.microsoft.com/office/powerpoint/2010/main" val="40343363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BEC53C-2AFE-BBD8-4F3C-39EA83C5D1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5264CF-651E-34D1-F8DB-B2C6C62C7EF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33" y="377073"/>
            <a:ext cx="1371600" cy="13716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28E07FE-D780-6180-F35A-8083D6C56A5B}"/>
              </a:ext>
            </a:extLst>
          </p:cNvPr>
          <p:cNvSpPr/>
          <p:nvPr/>
        </p:nvSpPr>
        <p:spPr>
          <a:xfrm>
            <a:off x="1985913" y="671455"/>
            <a:ext cx="940166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fa-IR" sz="3200" b="1" cap="none" spc="0" dirty="0">
                <a:ln w="0"/>
                <a:solidFill>
                  <a:srgbClr val="401B5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Titr" panose="00000700000000000000" pitchFamily="2" charset="-78"/>
              </a:rPr>
              <a:t>یکپارچه‌سازی سامانه‌های اصلی</a:t>
            </a:r>
            <a:endParaRPr lang="en-US" sz="3200" b="1" cap="none" spc="0" dirty="0">
              <a:ln w="0"/>
              <a:solidFill>
                <a:srgbClr val="401B5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Titr" panose="00000700000000000000" pitchFamily="2" charset="-78"/>
            </a:endParaRPr>
          </a:p>
          <a:p>
            <a:pPr algn="ctr" rtl="1"/>
            <a:r>
              <a:rPr lang="en-US" sz="3200" b="1" dirty="0">
                <a:ln w="0"/>
                <a:solidFill>
                  <a:srgbClr val="401B5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Titr" panose="00000700000000000000" pitchFamily="2" charset="-78"/>
              </a:rPr>
              <a:t>(</a:t>
            </a:r>
            <a:r>
              <a:rPr lang="en-US" sz="3200" b="1" dirty="0">
                <a:ln w="0"/>
                <a:solidFill>
                  <a:srgbClr val="401B5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B Titr" panose="00000700000000000000" pitchFamily="2" charset="-78"/>
              </a:rPr>
              <a:t>Core Integration</a:t>
            </a:r>
            <a:r>
              <a:rPr lang="en-US" sz="3200" b="1" dirty="0">
                <a:ln w="0"/>
                <a:solidFill>
                  <a:srgbClr val="401B5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Titr" panose="00000700000000000000" pitchFamily="2" charset="-78"/>
              </a:rPr>
              <a:t>)</a:t>
            </a:r>
            <a:endParaRPr lang="fa-IR" sz="3200" b="1" cap="none" spc="0" dirty="0">
              <a:ln w="0"/>
              <a:solidFill>
                <a:srgbClr val="401B5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37F2AEC-8A98-CAB1-6737-47ADF5480724}"/>
              </a:ext>
            </a:extLst>
          </p:cNvPr>
          <p:cNvCxnSpPr/>
          <p:nvPr/>
        </p:nvCxnSpPr>
        <p:spPr>
          <a:xfrm>
            <a:off x="433633" y="2007909"/>
            <a:ext cx="10953946" cy="0"/>
          </a:xfrm>
          <a:prstGeom prst="line">
            <a:avLst/>
          </a:prstGeom>
          <a:ln w="57150" cmpd="thickThin">
            <a:solidFill>
              <a:srgbClr val="401B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0026155-0C5E-B768-3986-E645E8B14580}"/>
              </a:ext>
            </a:extLst>
          </p:cNvPr>
          <p:cNvSpPr txBox="1"/>
          <p:nvPr/>
        </p:nvSpPr>
        <p:spPr>
          <a:xfrm>
            <a:off x="433633" y="2162608"/>
            <a:ext cx="22435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a-IR" b="1" dirty="0">
                <a:solidFill>
                  <a:srgbClr val="401B5B"/>
                </a:solidFill>
                <a:cs typeface="B Zar" panose="00000400000000000000" pitchFamily="2" charset="-78"/>
              </a:rPr>
              <a:t>ماه 7 تا 12</a:t>
            </a:r>
            <a:endParaRPr lang="en-US" b="1" dirty="0">
              <a:solidFill>
                <a:srgbClr val="401B5B"/>
              </a:solidFill>
              <a:cs typeface="B Zar" panose="00000400000000000000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DF2619-C27B-E909-52C3-CD7C71C913A9}"/>
              </a:ext>
            </a:extLst>
          </p:cNvPr>
          <p:cNvSpPr txBox="1"/>
          <p:nvPr/>
        </p:nvSpPr>
        <p:spPr>
          <a:xfrm>
            <a:off x="433633" y="2681081"/>
            <a:ext cx="10953946" cy="400110"/>
          </a:xfrm>
          <a:prstGeom prst="rect">
            <a:avLst/>
          </a:prstGeom>
          <a:solidFill>
            <a:srgbClr val="401B5B"/>
          </a:solidFill>
        </p:spPr>
        <p:txBody>
          <a:bodyPr wrap="square">
            <a:spAutoFit/>
          </a:bodyPr>
          <a:lstStyle/>
          <a:p>
            <a:pPr algn="r" rtl="1"/>
            <a:r>
              <a:rPr lang="ar-SA" sz="20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Zar" panose="00000400000000000000" pitchFamily="2" charset="-78"/>
              </a:rPr>
              <a:t>هدف: رفع جزیره‌ای بودن اطلاعات سلامت و ایجاد </a:t>
            </a:r>
            <a:r>
              <a:rPr lang="ar-SA" sz="2000" b="1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Zar" panose="00000400000000000000" pitchFamily="2" charset="-78"/>
              </a:rPr>
              <a:t>دید</a:t>
            </a:r>
            <a:r>
              <a:rPr lang="ar-SA" sz="20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Zar" panose="00000400000000000000" pitchFamily="2" charset="-78"/>
              </a:rPr>
              <a:t> جامع از خدمات و پرونده سلامت</a:t>
            </a:r>
            <a:endParaRPr lang="en-US" sz="2000" b="1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Zar" panose="00000400000000000000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535F7B-736D-A7A9-5F01-F25CCBB73ED5}"/>
              </a:ext>
            </a:extLst>
          </p:cNvPr>
          <p:cNvSpPr txBox="1"/>
          <p:nvPr/>
        </p:nvSpPr>
        <p:spPr>
          <a:xfrm>
            <a:off x="433634" y="3230332"/>
            <a:ext cx="10953946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400" b="1" dirty="0">
                <a:solidFill>
                  <a:srgbClr val="401B5B"/>
                </a:solidFill>
                <a:cs typeface="B Titr" panose="00000700000000000000" pitchFamily="2" charset="-78"/>
              </a:rPr>
              <a:t>م</a:t>
            </a:r>
            <a:r>
              <a:rPr lang="fa-IR" sz="2400" b="1" dirty="0">
                <a:solidFill>
                  <a:srgbClr val="401B5B"/>
                </a:solidFill>
                <a:cs typeface="B Titr" panose="00000700000000000000" pitchFamily="2" charset="-78"/>
              </a:rPr>
              <a:t>ؤ</a:t>
            </a:r>
            <a:r>
              <a:rPr lang="ar-SA" sz="2400" b="1" dirty="0">
                <a:solidFill>
                  <a:srgbClr val="401B5B"/>
                </a:solidFill>
                <a:cs typeface="B Titr" panose="00000700000000000000" pitchFamily="2" charset="-78"/>
              </a:rPr>
              <a:t>لفه‌های کلیدی</a:t>
            </a:r>
            <a:r>
              <a:rPr lang="fa-IR" sz="2400" b="1" dirty="0">
                <a:solidFill>
                  <a:srgbClr val="401B5B"/>
                </a:solidFill>
                <a:cs typeface="B Titr" panose="00000700000000000000" pitchFamily="2" charset="-78"/>
              </a:rPr>
              <a:t>:</a:t>
            </a:r>
          </a:p>
          <a:p>
            <a:pPr algn="r" rtl="1"/>
            <a:endParaRPr lang="fa-IR" sz="1000" b="1" dirty="0">
              <a:solidFill>
                <a:srgbClr val="002060"/>
              </a:solidFill>
              <a:cs typeface="B Titr" panose="00000700000000000000" pitchFamily="2" charset="-78"/>
            </a:endParaRPr>
          </a:p>
          <a:p>
            <a:pPr algn="r" rtl="1"/>
            <a:r>
              <a:rPr lang="ar-SA" sz="2000" b="1" dirty="0">
                <a:solidFill>
                  <a:srgbClr val="7030A0"/>
                </a:solidFill>
                <a:cs typeface="B Zar" panose="00000400000000000000" pitchFamily="2" charset="-78"/>
              </a:rPr>
              <a:t>ایجاد بستر ملی تبادل داده</a:t>
            </a:r>
            <a:r>
              <a:rPr lang="fa-IR" sz="2000" b="1" dirty="0">
                <a:solidFill>
                  <a:srgbClr val="7030A0"/>
                </a:solidFill>
                <a:cs typeface="B Zar" panose="00000400000000000000" pitchFamily="2" charset="-78"/>
              </a:rPr>
              <a:t> (</a:t>
            </a:r>
            <a:r>
              <a:rPr lang="en-US" sz="2000" b="1" dirty="0">
                <a:solidFill>
                  <a:srgbClr val="7030A0"/>
                </a:solidFill>
                <a:cs typeface="B Zar" panose="00000400000000000000" pitchFamily="2" charset="-78"/>
              </a:rPr>
              <a:t>National Health Interoperability Platform</a:t>
            </a:r>
            <a:r>
              <a:rPr lang="fa-IR" sz="2000" b="1" dirty="0">
                <a:solidFill>
                  <a:srgbClr val="7030A0"/>
                </a:solidFill>
                <a:cs typeface="B Zar" panose="00000400000000000000" pitchFamily="2" charset="-78"/>
              </a:rPr>
              <a:t>)</a:t>
            </a:r>
          </a:p>
          <a:p>
            <a:pPr algn="r" rtl="1"/>
            <a:r>
              <a:rPr lang="ar-SA" sz="2000" b="1" dirty="0">
                <a:solidFill>
                  <a:srgbClr val="7030A0"/>
                </a:solidFill>
                <a:cs typeface="B Zar" panose="00000400000000000000" pitchFamily="2" charset="-78"/>
              </a:rPr>
              <a:t>اتصال سامانه‌های کلیدی</a:t>
            </a:r>
            <a:r>
              <a:rPr lang="fa-IR" sz="2000" b="1" dirty="0">
                <a:solidFill>
                  <a:srgbClr val="7030A0"/>
                </a:solidFill>
                <a:cs typeface="B Zar" panose="00000400000000000000" pitchFamily="2" charset="-78"/>
              </a:rPr>
              <a:t> (</a:t>
            </a:r>
            <a:r>
              <a:rPr lang="en-US" sz="2000" b="1" dirty="0">
                <a:solidFill>
                  <a:srgbClr val="7030A0"/>
                </a:solidFill>
                <a:cs typeface="B Zar" panose="00000400000000000000" pitchFamily="2" charset="-78"/>
              </a:rPr>
              <a:t>HIS، LIS، PACS، </a:t>
            </a:r>
            <a:r>
              <a:rPr lang="ar-SA" sz="2000" b="1" dirty="0">
                <a:solidFill>
                  <a:srgbClr val="7030A0"/>
                </a:solidFill>
                <a:cs typeface="B Zar" panose="00000400000000000000" pitchFamily="2" charset="-78"/>
              </a:rPr>
              <a:t>سامانه نسخه‌نویسی، مرگ‌ومیر، مراقبت مادر و کودک، واکسیناسیون</a:t>
            </a:r>
            <a:r>
              <a:rPr lang="fa-IR" sz="2000" b="1" dirty="0">
                <a:solidFill>
                  <a:srgbClr val="7030A0"/>
                </a:solidFill>
                <a:cs typeface="B Zar" panose="00000400000000000000" pitchFamily="2" charset="-78"/>
              </a:rPr>
              <a:t>)</a:t>
            </a:r>
          </a:p>
          <a:p>
            <a:pPr algn="r" rtl="1"/>
            <a:r>
              <a:rPr lang="ar-SA" sz="2000" b="1" dirty="0">
                <a:solidFill>
                  <a:srgbClr val="7030A0"/>
                </a:solidFill>
                <a:cs typeface="B Zar" panose="00000400000000000000" pitchFamily="2" charset="-78"/>
              </a:rPr>
              <a:t>استقرار مکانیزم‌های </a:t>
            </a:r>
            <a:r>
              <a:rPr lang="en-US" sz="2000" b="1" dirty="0">
                <a:solidFill>
                  <a:srgbClr val="7030A0"/>
                </a:solidFill>
                <a:cs typeface="B Zar" panose="00000400000000000000" pitchFamily="2" charset="-78"/>
              </a:rPr>
              <a:t>Authentication</a:t>
            </a:r>
            <a:r>
              <a:rPr lang="fa-IR" sz="2000" b="1" dirty="0">
                <a:solidFill>
                  <a:srgbClr val="7030A0"/>
                </a:solidFill>
                <a:cs typeface="B Zar" panose="00000400000000000000" pitchFamily="2" charset="-78"/>
              </a:rPr>
              <a:t> </a:t>
            </a:r>
            <a:r>
              <a:rPr lang="en-US" sz="2000" b="1" dirty="0">
                <a:solidFill>
                  <a:srgbClr val="7030A0"/>
                </a:solidFill>
                <a:cs typeface="B Zar" panose="00000400000000000000" pitchFamily="2" charset="-78"/>
              </a:rPr>
              <a:t> </a:t>
            </a:r>
            <a:r>
              <a:rPr lang="ar-SA" sz="2000" b="1" dirty="0">
                <a:solidFill>
                  <a:srgbClr val="7030A0"/>
                </a:solidFill>
                <a:cs typeface="B Zar" panose="00000400000000000000" pitchFamily="2" charset="-78"/>
              </a:rPr>
              <a:t>و </a:t>
            </a:r>
            <a:r>
              <a:rPr lang="en-US" sz="2000" b="1" dirty="0">
                <a:solidFill>
                  <a:srgbClr val="7030A0"/>
                </a:solidFill>
                <a:cs typeface="B Zar" panose="00000400000000000000" pitchFamily="2" charset="-78"/>
              </a:rPr>
              <a:t>Authorization </a:t>
            </a:r>
            <a:r>
              <a:rPr lang="fa-IR" sz="2000" b="1" dirty="0">
                <a:solidFill>
                  <a:srgbClr val="7030A0"/>
                </a:solidFill>
                <a:cs typeface="B Zar" panose="00000400000000000000" pitchFamily="2" charset="-78"/>
              </a:rPr>
              <a:t> </a:t>
            </a:r>
            <a:r>
              <a:rPr lang="ar-SA" sz="2000" b="1" dirty="0">
                <a:solidFill>
                  <a:srgbClr val="7030A0"/>
                </a:solidFill>
                <a:cs typeface="B Zar" panose="00000400000000000000" pitchFamily="2" charset="-78"/>
              </a:rPr>
              <a:t>یکپارچه</a:t>
            </a:r>
            <a:r>
              <a:rPr lang="fa-IR" sz="2000" b="1" dirty="0">
                <a:solidFill>
                  <a:srgbClr val="7030A0"/>
                </a:solidFill>
                <a:cs typeface="B Zar" panose="00000400000000000000" pitchFamily="2" charset="-78"/>
              </a:rPr>
              <a:t> (</a:t>
            </a:r>
            <a:r>
              <a:rPr lang="en-US" sz="2000" b="1" dirty="0">
                <a:solidFill>
                  <a:srgbClr val="7030A0"/>
                </a:solidFill>
                <a:cs typeface="B Zar" panose="00000400000000000000" pitchFamily="2" charset="-78"/>
              </a:rPr>
              <a:t>SSO, OAuth2</a:t>
            </a:r>
            <a:r>
              <a:rPr lang="fa-IR" sz="2000" b="1" dirty="0">
                <a:solidFill>
                  <a:srgbClr val="7030A0"/>
                </a:solidFill>
                <a:cs typeface="B Zar" panose="00000400000000000000" pitchFamily="2" charset="-78"/>
              </a:rPr>
              <a:t>)</a:t>
            </a:r>
          </a:p>
          <a:p>
            <a:pPr algn="r" rtl="1"/>
            <a:r>
              <a:rPr lang="fa-IR" sz="2000" b="1" dirty="0">
                <a:solidFill>
                  <a:srgbClr val="7030A0"/>
                </a:solidFill>
                <a:cs typeface="B Zar" panose="00000400000000000000" pitchFamily="2" charset="-78"/>
              </a:rPr>
              <a:t>استقرار پایدار</a:t>
            </a:r>
            <a:r>
              <a:rPr lang="en-US" sz="2000" b="1" dirty="0">
                <a:solidFill>
                  <a:srgbClr val="7030A0"/>
                </a:solidFill>
                <a:cs typeface="B Zar" panose="00000400000000000000" pitchFamily="2" charset="-78"/>
              </a:rPr>
              <a:t>API Gateway </a:t>
            </a:r>
            <a:r>
              <a:rPr lang="fa-IR" sz="2000" b="1" dirty="0">
                <a:solidFill>
                  <a:srgbClr val="7030A0"/>
                </a:solidFill>
                <a:cs typeface="B Zar" panose="00000400000000000000" pitchFamily="2" charset="-78"/>
              </a:rPr>
              <a:t> </a:t>
            </a:r>
            <a:r>
              <a:rPr lang="ar-SA" sz="2000" b="1" dirty="0">
                <a:solidFill>
                  <a:srgbClr val="7030A0"/>
                </a:solidFill>
                <a:cs typeface="B Zar" panose="00000400000000000000" pitchFamily="2" charset="-78"/>
              </a:rPr>
              <a:t>سلامت</a:t>
            </a:r>
            <a:r>
              <a:rPr lang="fa-IR" sz="2000" b="1" dirty="0">
                <a:solidFill>
                  <a:srgbClr val="7030A0"/>
                </a:solidFill>
                <a:cs typeface="B Zar" panose="00000400000000000000" pitchFamily="2" charset="-78"/>
              </a:rPr>
              <a:t> (دیتاس / کنسول های اپراتوری)</a:t>
            </a:r>
          </a:p>
        </p:txBody>
      </p:sp>
    </p:spTree>
    <p:extLst>
      <p:ext uri="{BB962C8B-B14F-4D97-AF65-F5344CB8AC3E}">
        <p14:creationId xmlns:p14="http://schemas.microsoft.com/office/powerpoint/2010/main" val="29494979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F2F299-63C8-67AB-705A-0C03913C0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8BCBD-CF8F-9548-923D-D37A9B55D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Arial Rounded MT Bold" panose="020F0704030504030204" pitchFamily="34" charset="0"/>
              </a:rPr>
              <a:t>Digitalization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A03AB6-FCCE-896C-4AB7-DB513D3EF3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just" rtl="1">
              <a:lnSpc>
                <a:spcPct val="150000"/>
              </a:lnSpc>
            </a:pPr>
            <a:r>
              <a:rPr lang="ar-SA" sz="3200" b="1" dirty="0">
                <a:solidFill>
                  <a:srgbClr val="0070C0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تعریف</a:t>
            </a:r>
            <a:r>
              <a:rPr lang="fa-I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:</a:t>
            </a:r>
            <a:r>
              <a:rPr lang="ar-SA" sz="3200" b="1" dirty="0">
                <a:solidFill>
                  <a:srgbClr val="0070C0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 </a:t>
            </a:r>
            <a:r>
              <a:rPr lang="fa-IR" dirty="0">
                <a:latin typeface="Times New Roman" panose="02020603050405020304" pitchFamily="18" charset="0"/>
                <a:cs typeface="B Zar" panose="00000400000000000000" pitchFamily="2" charset="-78"/>
              </a:rPr>
              <a:t>اس</a:t>
            </a:r>
            <a:r>
              <a:rPr lang="ar-SA" dirty="0">
                <a:latin typeface="Times New Roman" panose="02020603050405020304" pitchFamily="18" charset="0"/>
                <a:cs typeface="B Zar" panose="00000400000000000000" pitchFamily="2" charset="-78"/>
              </a:rPr>
              <a:t>تفاده از فناوری‌های دیجیتال برای بازطراحی فرآیندها، خدمات و</a:t>
            </a:r>
            <a:r>
              <a:rPr lang="fa-IR" dirty="0">
                <a:latin typeface="Times New Roman" panose="02020603050405020304" pitchFamily="18" charset="0"/>
                <a:cs typeface="B Zar" panose="00000400000000000000" pitchFamily="2" charset="-78"/>
              </a:rPr>
              <a:t> </a:t>
            </a:r>
            <a:r>
              <a:rPr lang="ar-SA" dirty="0">
                <a:latin typeface="Times New Roman" panose="02020603050405020304" pitchFamily="18" charset="0"/>
                <a:cs typeface="B Zar" panose="00000400000000000000" pitchFamily="2" charset="-78"/>
              </a:rPr>
              <a:t>مدل‌های کاری</a:t>
            </a:r>
            <a:endParaRPr lang="fa-IR" dirty="0">
              <a:latin typeface="Times New Roman" panose="02020603050405020304" pitchFamily="18" charset="0"/>
              <a:cs typeface="B Zar" panose="00000400000000000000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ar-SA" sz="3200" b="1" dirty="0">
                <a:solidFill>
                  <a:srgbClr val="0070C0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مثال در سلامت: </a:t>
            </a:r>
            <a:endParaRPr lang="fa-IR" sz="3200" b="1" dirty="0">
              <a:solidFill>
                <a:srgbClr val="0070C0"/>
              </a:solidFill>
              <a:latin typeface="Times New Roman" panose="02020603050405020304" pitchFamily="18" charset="0"/>
              <a:cs typeface="B Zar" panose="00000400000000000000" pitchFamily="2" charset="-78"/>
            </a:endParaRPr>
          </a:p>
          <a:p>
            <a:pPr lvl="1" algn="just" rtl="1">
              <a:lnSpc>
                <a:spcPct val="150000"/>
              </a:lnSpc>
            </a:pPr>
            <a:r>
              <a:rPr lang="ar-SA" dirty="0">
                <a:latin typeface="Times New Roman" panose="02020603050405020304" pitchFamily="18" charset="0"/>
                <a:cs typeface="B Zar" panose="00000400000000000000" pitchFamily="2" charset="-78"/>
              </a:rPr>
              <a:t>جایگزینی نسخه‌نویسی کاغذی با نسخه‌نویسی الکترونیک</a:t>
            </a:r>
            <a:endParaRPr lang="fa-IR" dirty="0">
              <a:latin typeface="Times New Roman" panose="02020603050405020304" pitchFamily="18" charset="0"/>
              <a:cs typeface="B Zar" panose="00000400000000000000" pitchFamily="2" charset="-78"/>
            </a:endParaRPr>
          </a:p>
          <a:p>
            <a:pPr lvl="1" algn="just" rtl="1">
              <a:lnSpc>
                <a:spcPct val="150000"/>
              </a:lnSpc>
            </a:pPr>
            <a:r>
              <a:rPr lang="ar-SA" dirty="0">
                <a:latin typeface="Times New Roman" panose="02020603050405020304" pitchFamily="18" charset="0"/>
                <a:cs typeface="B Zar" panose="00000400000000000000" pitchFamily="2" charset="-78"/>
              </a:rPr>
              <a:t>طراحی یک سامانه‌ی یکپارچه نوبت‌دهی برای کل شبکه‌ی بیمارستانی</a:t>
            </a:r>
            <a:endParaRPr lang="fa-IR" dirty="0">
              <a:latin typeface="Times New Roman" panose="02020603050405020304" pitchFamily="18" charset="0"/>
              <a:cs typeface="B Zar" panose="00000400000000000000" pitchFamily="2" charset="-78"/>
            </a:endParaRPr>
          </a:p>
          <a:p>
            <a:pPr lvl="1" algn="just" rtl="1">
              <a:lnSpc>
                <a:spcPct val="150000"/>
              </a:lnSpc>
            </a:pPr>
            <a:r>
              <a:rPr lang="ar-SA" dirty="0">
                <a:latin typeface="Times New Roman" panose="02020603050405020304" pitchFamily="18" charset="0"/>
                <a:cs typeface="B Zar" panose="00000400000000000000" pitchFamily="2" charset="-78"/>
              </a:rPr>
              <a:t>به‌کارگیری داشبوردهای مدیریتی برای رصد عملکرد مراکز درمانی</a:t>
            </a:r>
            <a:endParaRPr lang="fa-IR" dirty="0">
              <a:latin typeface="Times New Roman" panose="02020603050405020304" pitchFamily="18" charset="0"/>
              <a:cs typeface="B Zar" panose="00000400000000000000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ar-SA" sz="3200" b="1" dirty="0">
                <a:solidFill>
                  <a:srgbClr val="0070C0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ویژگی</a:t>
            </a:r>
            <a:r>
              <a:rPr lang="ar-SA" b="1" dirty="0">
                <a:solidFill>
                  <a:srgbClr val="0070C0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: </a:t>
            </a:r>
            <a:r>
              <a:rPr lang="ar-SA" dirty="0">
                <a:latin typeface="Times New Roman" panose="02020603050405020304" pitchFamily="18" charset="0"/>
                <a:cs typeface="B Zar" panose="00000400000000000000" pitchFamily="2" charset="-78"/>
              </a:rPr>
              <a:t>در این سطح، دیجیتال فقط ابزار نیست؛ بلکه باعث تحول در جریان داده‌ها و خدمات می‌شود</a:t>
            </a:r>
            <a:endParaRPr lang="fa-IR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B Zar" panose="00000400000000000000" pitchFamily="2" charset="-78"/>
            </a:endParaRPr>
          </a:p>
        </p:txBody>
      </p:sp>
      <p:pic>
        <p:nvPicPr>
          <p:cNvPr id="1026" name="Picture 2" descr="Digitalization - Free technology icons">
            <a:extLst>
              <a:ext uri="{FF2B5EF4-FFF2-40B4-BE49-F238E27FC236}">
                <a16:creationId xmlns:a16="http://schemas.microsoft.com/office/drawing/2014/main" id="{C2FAE738-4525-79BB-5E29-25060765C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27" y="254908"/>
            <a:ext cx="1677971" cy="1677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937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C5D1A2-E285-D58F-B490-6529A9F71C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3BA4D8-4997-BEF8-8182-5B0AF7331F3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33" y="377073"/>
            <a:ext cx="1371600" cy="13716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A9E40BA-8E3A-7F48-3963-28B07E7F2D6C}"/>
              </a:ext>
            </a:extLst>
          </p:cNvPr>
          <p:cNvSpPr/>
          <p:nvPr/>
        </p:nvSpPr>
        <p:spPr>
          <a:xfrm>
            <a:off x="1894788" y="671455"/>
            <a:ext cx="940166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fa-IR" sz="3200" b="1" cap="none" spc="0" dirty="0">
                <a:ln w="0"/>
                <a:solidFill>
                  <a:srgbClr val="401B5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Titr" panose="00000700000000000000" pitchFamily="2" charset="-78"/>
              </a:rPr>
              <a:t>نظام نظارت، تحلیل و پایش داده‌ها</a:t>
            </a:r>
            <a:endParaRPr lang="en-US" sz="3200" b="1" cap="none" spc="0" dirty="0">
              <a:ln w="0"/>
              <a:solidFill>
                <a:srgbClr val="401B5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Titr" panose="00000700000000000000" pitchFamily="2" charset="-78"/>
            </a:endParaRPr>
          </a:p>
          <a:p>
            <a:pPr algn="ctr" rtl="1"/>
            <a:r>
              <a:rPr lang="en-US" sz="3200" b="1" cap="none" spc="0" dirty="0">
                <a:ln w="0"/>
                <a:solidFill>
                  <a:srgbClr val="401B5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Titr" panose="00000700000000000000" pitchFamily="2" charset="-78"/>
              </a:rPr>
              <a:t> (</a:t>
            </a:r>
            <a:r>
              <a:rPr lang="en-US" sz="3200" b="1" cap="none" spc="0" dirty="0">
                <a:ln w="0"/>
                <a:solidFill>
                  <a:srgbClr val="401B5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B Titr" panose="00000700000000000000" pitchFamily="2" charset="-78"/>
              </a:rPr>
              <a:t>Data Intelligence &amp; Oversight</a:t>
            </a:r>
            <a:r>
              <a:rPr lang="en-US" sz="3200" b="1" cap="none" spc="0" dirty="0">
                <a:ln w="0"/>
                <a:solidFill>
                  <a:srgbClr val="401B5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Titr" panose="00000700000000000000" pitchFamily="2" charset="-78"/>
              </a:rPr>
              <a:t>)</a:t>
            </a:r>
            <a:endParaRPr lang="fa-IR" sz="3200" b="1" cap="none" spc="0" dirty="0">
              <a:ln w="0"/>
              <a:solidFill>
                <a:srgbClr val="401B5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852F48D-0838-3867-C917-C77880B7259F}"/>
              </a:ext>
            </a:extLst>
          </p:cNvPr>
          <p:cNvCxnSpPr/>
          <p:nvPr/>
        </p:nvCxnSpPr>
        <p:spPr>
          <a:xfrm>
            <a:off x="433633" y="2007909"/>
            <a:ext cx="10953946" cy="0"/>
          </a:xfrm>
          <a:prstGeom prst="line">
            <a:avLst/>
          </a:prstGeom>
          <a:ln w="57150" cmpd="thickThin">
            <a:solidFill>
              <a:srgbClr val="401B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071E4F9-25B9-7871-29FC-88DC197BA231}"/>
              </a:ext>
            </a:extLst>
          </p:cNvPr>
          <p:cNvSpPr txBox="1"/>
          <p:nvPr/>
        </p:nvSpPr>
        <p:spPr>
          <a:xfrm>
            <a:off x="433633" y="2159829"/>
            <a:ext cx="22435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a-IR" b="1" dirty="0">
                <a:solidFill>
                  <a:srgbClr val="401B5B"/>
                </a:solidFill>
                <a:cs typeface="B Zar" panose="00000400000000000000" pitchFamily="2" charset="-78"/>
              </a:rPr>
              <a:t>سال دوم</a:t>
            </a:r>
            <a:endParaRPr lang="en-US" b="1" dirty="0">
              <a:solidFill>
                <a:srgbClr val="401B5B"/>
              </a:solidFill>
              <a:cs typeface="B Zar" panose="00000400000000000000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1D93EB-7C87-DB33-A641-68B555DFFC9A}"/>
              </a:ext>
            </a:extLst>
          </p:cNvPr>
          <p:cNvSpPr txBox="1"/>
          <p:nvPr/>
        </p:nvSpPr>
        <p:spPr>
          <a:xfrm>
            <a:off x="433633" y="2681081"/>
            <a:ext cx="10953946" cy="400110"/>
          </a:xfrm>
          <a:prstGeom prst="rect">
            <a:avLst/>
          </a:prstGeom>
          <a:solidFill>
            <a:srgbClr val="401B5B"/>
          </a:solidFill>
        </p:spPr>
        <p:txBody>
          <a:bodyPr wrap="square">
            <a:spAutoFit/>
          </a:bodyPr>
          <a:lstStyle/>
          <a:p>
            <a:pPr algn="r" rtl="1"/>
            <a:r>
              <a:rPr lang="ar-SA" sz="20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Zar" panose="00000400000000000000" pitchFamily="2" charset="-78"/>
              </a:rPr>
              <a:t>هدف: گذار از جمع‌آوری داده به تحلیل و تصمیم‌سازی مبتنی بر داده</a:t>
            </a:r>
            <a:endParaRPr lang="en-US" sz="2000" b="1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Zar" panose="00000400000000000000" pitchFamily="2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588D40-4B44-CA1D-8420-C6E2E58CB8E9}"/>
              </a:ext>
            </a:extLst>
          </p:cNvPr>
          <p:cNvSpPr txBox="1"/>
          <p:nvPr/>
        </p:nvSpPr>
        <p:spPr>
          <a:xfrm>
            <a:off x="433634" y="3230332"/>
            <a:ext cx="10953946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400" b="1" dirty="0">
                <a:solidFill>
                  <a:srgbClr val="401B5B"/>
                </a:solidFill>
                <a:cs typeface="B Titr" panose="00000700000000000000" pitchFamily="2" charset="-78"/>
              </a:rPr>
              <a:t>م</a:t>
            </a:r>
            <a:r>
              <a:rPr lang="fa-IR" sz="2400" b="1" dirty="0">
                <a:solidFill>
                  <a:srgbClr val="401B5B"/>
                </a:solidFill>
                <a:cs typeface="B Titr" panose="00000700000000000000" pitchFamily="2" charset="-78"/>
              </a:rPr>
              <a:t>ؤ</a:t>
            </a:r>
            <a:r>
              <a:rPr lang="ar-SA" sz="2400" b="1" dirty="0">
                <a:solidFill>
                  <a:srgbClr val="401B5B"/>
                </a:solidFill>
                <a:cs typeface="B Titr" panose="00000700000000000000" pitchFamily="2" charset="-78"/>
              </a:rPr>
              <a:t>لفه‌های کلیدی</a:t>
            </a:r>
            <a:r>
              <a:rPr lang="fa-IR" sz="2400" b="1" dirty="0">
                <a:solidFill>
                  <a:srgbClr val="401B5B"/>
                </a:solidFill>
                <a:cs typeface="B Titr" panose="00000700000000000000" pitchFamily="2" charset="-78"/>
              </a:rPr>
              <a:t>:</a:t>
            </a:r>
          </a:p>
          <a:p>
            <a:pPr algn="r" rtl="1"/>
            <a:endParaRPr lang="fa-IR" sz="1000" b="1" dirty="0">
              <a:solidFill>
                <a:srgbClr val="002060"/>
              </a:solidFill>
              <a:cs typeface="B Titr" panose="00000700000000000000" pitchFamily="2" charset="-78"/>
            </a:endParaRPr>
          </a:p>
          <a:p>
            <a:pPr algn="r" rtl="1"/>
            <a:r>
              <a:rPr lang="ar-SA" sz="2000" b="1" dirty="0">
                <a:solidFill>
                  <a:srgbClr val="7030A0"/>
                </a:solidFill>
                <a:cs typeface="B Zar" panose="00000400000000000000" pitchFamily="2" charset="-78"/>
              </a:rPr>
              <a:t>ایجاد داشبوردهای تحلیلی ملی</a:t>
            </a:r>
            <a:r>
              <a:rPr lang="fa-IR" sz="2000" b="1" dirty="0">
                <a:solidFill>
                  <a:srgbClr val="7030A0"/>
                </a:solidFill>
                <a:cs typeface="B Zar" panose="00000400000000000000" pitchFamily="2" charset="-78"/>
              </a:rPr>
              <a:t>/وزارتی</a:t>
            </a:r>
            <a:r>
              <a:rPr lang="ar-SA" sz="2000" b="1" dirty="0">
                <a:solidFill>
                  <a:srgbClr val="7030A0"/>
                </a:solidFill>
                <a:cs typeface="B Zar" panose="00000400000000000000" pitchFamily="2" charset="-78"/>
              </a:rPr>
              <a:t> و </a:t>
            </a:r>
            <a:r>
              <a:rPr lang="fa-IR" sz="2000" b="1" dirty="0">
                <a:solidFill>
                  <a:srgbClr val="7030A0"/>
                </a:solidFill>
                <a:cs typeface="B Zar" panose="00000400000000000000" pitchFamily="2" charset="-78"/>
              </a:rPr>
              <a:t>دانشگاهی (</a:t>
            </a:r>
            <a:r>
              <a:rPr lang="en-US" sz="2000" b="1" dirty="0">
                <a:solidFill>
                  <a:srgbClr val="7030A0"/>
                </a:solidFill>
                <a:cs typeface="B Zar" panose="00000400000000000000" pitchFamily="2" charset="-78"/>
              </a:rPr>
              <a:t>National Health Analytics Dashboard</a:t>
            </a:r>
            <a:r>
              <a:rPr lang="fa-IR" sz="2000" b="1" dirty="0">
                <a:solidFill>
                  <a:srgbClr val="7030A0"/>
                </a:solidFill>
                <a:cs typeface="B Zar" panose="00000400000000000000" pitchFamily="2" charset="-78"/>
              </a:rPr>
              <a:t>)</a:t>
            </a:r>
          </a:p>
          <a:p>
            <a:pPr algn="r" rtl="1"/>
            <a:r>
              <a:rPr lang="ar-SA" sz="2000" b="1" dirty="0">
                <a:solidFill>
                  <a:srgbClr val="7030A0"/>
                </a:solidFill>
                <a:cs typeface="B Zar" panose="00000400000000000000" pitchFamily="2" charset="-78"/>
              </a:rPr>
              <a:t>استقرار سامانه‌های پایش اپیدمیولوژیک و رجیستری‌های کلیدی</a:t>
            </a:r>
            <a:r>
              <a:rPr lang="fa-IR" sz="2000" b="1" dirty="0">
                <a:solidFill>
                  <a:srgbClr val="7030A0"/>
                </a:solidFill>
                <a:cs typeface="B Zar" panose="00000400000000000000" pitchFamily="2" charset="-78"/>
              </a:rPr>
              <a:t> (</a:t>
            </a:r>
            <a:r>
              <a:rPr lang="ar-SA" sz="2000" b="1" dirty="0">
                <a:solidFill>
                  <a:srgbClr val="7030A0"/>
                </a:solidFill>
                <a:cs typeface="B Zar" panose="00000400000000000000" pitchFamily="2" charset="-78"/>
              </a:rPr>
              <a:t>مثلاً </a:t>
            </a:r>
            <a:r>
              <a:rPr lang="en-US" sz="2000" b="1" dirty="0">
                <a:solidFill>
                  <a:srgbClr val="7030A0"/>
                </a:solidFill>
                <a:cs typeface="B Zar" panose="00000400000000000000" pitchFamily="2" charset="-78"/>
              </a:rPr>
              <a:t>MDSR, CBCR, NCD Registry</a:t>
            </a:r>
            <a:r>
              <a:rPr lang="fa-IR" sz="2000" b="1" dirty="0">
                <a:solidFill>
                  <a:srgbClr val="7030A0"/>
                </a:solidFill>
                <a:cs typeface="B Zar" panose="00000400000000000000" pitchFamily="2" charset="-78"/>
              </a:rPr>
              <a:t>)</a:t>
            </a:r>
          </a:p>
          <a:p>
            <a:pPr algn="r" rtl="1"/>
            <a:r>
              <a:rPr lang="ar-SA" sz="2000" b="1" dirty="0">
                <a:solidFill>
                  <a:srgbClr val="7030A0"/>
                </a:solidFill>
                <a:cs typeface="B Zar" panose="00000400000000000000" pitchFamily="2" charset="-78"/>
              </a:rPr>
              <a:t>راه‌اندازی «موتور قواعد و اعتبارسنجی داده‌ها» برای بهبود کیفیت اطلاعات</a:t>
            </a:r>
            <a:endParaRPr lang="fa-IR" sz="2000" b="1" dirty="0">
              <a:solidFill>
                <a:srgbClr val="7030A0"/>
              </a:solidFill>
              <a:cs typeface="B Zar" panose="00000400000000000000" pitchFamily="2" charset="-78"/>
            </a:endParaRPr>
          </a:p>
          <a:p>
            <a:pPr algn="r" rtl="1"/>
            <a:r>
              <a:rPr lang="ar-SA" sz="2000" b="1" dirty="0">
                <a:solidFill>
                  <a:srgbClr val="7030A0"/>
                </a:solidFill>
                <a:cs typeface="B Zar" panose="00000400000000000000" pitchFamily="2" charset="-78"/>
              </a:rPr>
              <a:t>آغاز تحلیل‌های پیش‌نگرانه</a:t>
            </a:r>
            <a:r>
              <a:rPr lang="fa-IR" sz="2000" b="1" dirty="0">
                <a:solidFill>
                  <a:srgbClr val="7030A0"/>
                </a:solidFill>
                <a:cs typeface="B Zar" panose="00000400000000000000" pitchFamily="2" charset="-78"/>
              </a:rPr>
              <a:t> (</a:t>
            </a:r>
            <a:r>
              <a:rPr lang="en-US" sz="2000" b="1" dirty="0">
                <a:solidFill>
                  <a:srgbClr val="7030A0"/>
                </a:solidFill>
                <a:cs typeface="B Zar" panose="00000400000000000000" pitchFamily="2" charset="-78"/>
              </a:rPr>
              <a:t>Predictive Analytics</a:t>
            </a:r>
            <a:r>
              <a:rPr lang="fa-IR" sz="2000" b="1" dirty="0">
                <a:solidFill>
                  <a:srgbClr val="7030A0"/>
                </a:solidFill>
                <a:cs typeface="B Zar" panose="00000400000000000000" pitchFamily="2" charset="-78"/>
              </a:rPr>
              <a:t>) </a:t>
            </a:r>
            <a:r>
              <a:rPr lang="ar-SA" sz="2000" b="1" dirty="0">
                <a:solidFill>
                  <a:srgbClr val="7030A0"/>
                </a:solidFill>
                <a:cs typeface="B Zar" panose="00000400000000000000" pitchFamily="2" charset="-78"/>
              </a:rPr>
              <a:t>در موضوعات پرریسک مانند بارداری، دیابت و فشارخون</a:t>
            </a:r>
            <a:endParaRPr lang="fa-IR" sz="2000" b="1" dirty="0">
              <a:solidFill>
                <a:srgbClr val="7030A0"/>
              </a:solidFill>
              <a:cs typeface="B Za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713442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477077-15FA-BA52-19AC-F3C8DB06AE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0A4CB8-31A3-E98A-F369-E4B076A6257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33" y="377073"/>
            <a:ext cx="1371600" cy="13716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F80CABE-6EBA-15DC-759A-93DE02A89DDA}"/>
              </a:ext>
            </a:extLst>
          </p:cNvPr>
          <p:cNvSpPr/>
          <p:nvPr/>
        </p:nvSpPr>
        <p:spPr>
          <a:xfrm>
            <a:off x="1985913" y="671455"/>
            <a:ext cx="940166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fa-IR" sz="3200" b="1" cap="none" spc="0" dirty="0">
                <a:ln w="0"/>
                <a:solidFill>
                  <a:srgbClr val="401B5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Titr" panose="00000700000000000000" pitchFamily="2" charset="-78"/>
              </a:rPr>
              <a:t>تحول خدمات و تعاملات شهروندی</a:t>
            </a:r>
            <a:endParaRPr lang="en-US" sz="3200" b="1" cap="none" spc="0" dirty="0">
              <a:ln w="0"/>
              <a:solidFill>
                <a:srgbClr val="401B5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Titr" panose="00000700000000000000" pitchFamily="2" charset="-78"/>
            </a:endParaRPr>
          </a:p>
          <a:p>
            <a:pPr algn="ctr" rtl="1"/>
            <a:r>
              <a:rPr lang="en-US" sz="3200" b="1" dirty="0">
                <a:ln w="0"/>
                <a:solidFill>
                  <a:srgbClr val="401B5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Titr" panose="00000700000000000000" pitchFamily="2" charset="-78"/>
              </a:rPr>
              <a:t>(</a:t>
            </a:r>
            <a:r>
              <a:rPr lang="en-US" sz="3200" b="1" dirty="0">
                <a:ln w="0"/>
                <a:solidFill>
                  <a:srgbClr val="401B5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B Titr" panose="00000700000000000000" pitchFamily="2" charset="-78"/>
              </a:rPr>
              <a:t>Citizen-Centric Digital Health Services</a:t>
            </a:r>
            <a:r>
              <a:rPr lang="en-US" sz="3200" b="1" dirty="0">
                <a:ln w="0"/>
                <a:solidFill>
                  <a:srgbClr val="401B5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Titr" panose="00000700000000000000" pitchFamily="2" charset="-78"/>
              </a:rPr>
              <a:t>)</a:t>
            </a:r>
            <a:endParaRPr lang="fa-IR" sz="3200" b="1" cap="none" spc="0" dirty="0">
              <a:ln w="0"/>
              <a:solidFill>
                <a:srgbClr val="401B5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E83FE95-8C71-9273-2CE3-615F5B821153}"/>
              </a:ext>
            </a:extLst>
          </p:cNvPr>
          <p:cNvCxnSpPr/>
          <p:nvPr/>
        </p:nvCxnSpPr>
        <p:spPr>
          <a:xfrm>
            <a:off x="433633" y="2007909"/>
            <a:ext cx="10953946" cy="0"/>
          </a:xfrm>
          <a:prstGeom prst="line">
            <a:avLst/>
          </a:prstGeom>
          <a:ln w="57150" cmpd="thickThin">
            <a:solidFill>
              <a:srgbClr val="401B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19E94CA-E4EB-A31E-DCB4-6B52E1359858}"/>
              </a:ext>
            </a:extLst>
          </p:cNvPr>
          <p:cNvSpPr txBox="1"/>
          <p:nvPr/>
        </p:nvSpPr>
        <p:spPr>
          <a:xfrm>
            <a:off x="433633" y="2162608"/>
            <a:ext cx="22435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a-IR" b="1" dirty="0">
                <a:solidFill>
                  <a:srgbClr val="401B5B"/>
                </a:solidFill>
                <a:cs typeface="B Zar" panose="00000400000000000000" pitchFamily="2" charset="-78"/>
              </a:rPr>
              <a:t>سال دوم تا سال سوم</a:t>
            </a:r>
            <a:endParaRPr lang="en-US" b="1" dirty="0">
              <a:solidFill>
                <a:srgbClr val="401B5B"/>
              </a:solidFill>
              <a:cs typeface="B Zar" panose="00000400000000000000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B6C6B4-676A-C6E0-E51E-E0A46FDC0CF7}"/>
              </a:ext>
            </a:extLst>
          </p:cNvPr>
          <p:cNvSpPr txBox="1"/>
          <p:nvPr/>
        </p:nvSpPr>
        <p:spPr>
          <a:xfrm>
            <a:off x="433633" y="2681081"/>
            <a:ext cx="10953946" cy="400110"/>
          </a:xfrm>
          <a:prstGeom prst="rect">
            <a:avLst/>
          </a:prstGeom>
          <a:solidFill>
            <a:srgbClr val="401B5B"/>
          </a:solidFill>
        </p:spPr>
        <p:txBody>
          <a:bodyPr wrap="square">
            <a:spAutoFit/>
          </a:bodyPr>
          <a:lstStyle/>
          <a:p>
            <a:pPr algn="r" rtl="1"/>
            <a:r>
              <a:rPr lang="ar-SA" sz="20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Zar" panose="00000400000000000000" pitchFamily="2" charset="-78"/>
              </a:rPr>
              <a:t>هدف: ارائه خدمات سلامت دیجیتال هوشمند به مردم در بسترهای امن و یکپارچه</a:t>
            </a:r>
            <a:endParaRPr lang="en-US" sz="2000" b="1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Zar" panose="00000400000000000000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842EB2-1B95-2483-1F41-D79E84878DD1}"/>
              </a:ext>
            </a:extLst>
          </p:cNvPr>
          <p:cNvSpPr txBox="1"/>
          <p:nvPr/>
        </p:nvSpPr>
        <p:spPr>
          <a:xfrm>
            <a:off x="433634" y="3230332"/>
            <a:ext cx="10953946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400" b="1" dirty="0">
                <a:solidFill>
                  <a:srgbClr val="401B5B"/>
                </a:solidFill>
                <a:cs typeface="B Titr" panose="00000700000000000000" pitchFamily="2" charset="-78"/>
              </a:rPr>
              <a:t>م</a:t>
            </a:r>
            <a:r>
              <a:rPr lang="fa-IR" sz="2400" b="1" dirty="0">
                <a:solidFill>
                  <a:srgbClr val="401B5B"/>
                </a:solidFill>
                <a:cs typeface="B Titr" panose="00000700000000000000" pitchFamily="2" charset="-78"/>
              </a:rPr>
              <a:t>ؤ</a:t>
            </a:r>
            <a:r>
              <a:rPr lang="ar-SA" sz="2400" b="1" dirty="0">
                <a:solidFill>
                  <a:srgbClr val="401B5B"/>
                </a:solidFill>
                <a:cs typeface="B Titr" panose="00000700000000000000" pitchFamily="2" charset="-78"/>
              </a:rPr>
              <a:t>لفه‌های کلیدی</a:t>
            </a:r>
            <a:r>
              <a:rPr lang="fa-IR" sz="2400" b="1" dirty="0">
                <a:solidFill>
                  <a:srgbClr val="401B5B"/>
                </a:solidFill>
                <a:cs typeface="B Titr" panose="00000700000000000000" pitchFamily="2" charset="-78"/>
              </a:rPr>
              <a:t>:</a:t>
            </a:r>
          </a:p>
          <a:p>
            <a:pPr algn="r" rtl="1"/>
            <a:endParaRPr lang="fa-IR" sz="1000" b="1" dirty="0">
              <a:solidFill>
                <a:srgbClr val="002060"/>
              </a:solidFill>
              <a:cs typeface="B Titr" panose="00000700000000000000" pitchFamily="2" charset="-78"/>
            </a:endParaRPr>
          </a:p>
          <a:p>
            <a:pPr algn="r" rtl="1"/>
            <a:r>
              <a:rPr lang="ar-SA" sz="2000" b="1" dirty="0">
                <a:solidFill>
                  <a:srgbClr val="7030A0"/>
                </a:solidFill>
                <a:cs typeface="B Zar" panose="00000400000000000000" pitchFamily="2" charset="-78"/>
              </a:rPr>
              <a:t>راه‌اندازی پرتال و اپ سلامت شهروندی</a:t>
            </a:r>
            <a:r>
              <a:rPr lang="fa-IR" sz="2000" b="1" dirty="0">
                <a:solidFill>
                  <a:srgbClr val="7030A0"/>
                </a:solidFill>
                <a:cs typeface="B Zar" panose="00000400000000000000" pitchFamily="2" charset="-78"/>
              </a:rPr>
              <a:t> (</a:t>
            </a:r>
            <a:r>
              <a:rPr lang="en-US" sz="2000" b="1" dirty="0">
                <a:solidFill>
                  <a:srgbClr val="7030A0"/>
                </a:solidFill>
                <a:cs typeface="B Zar" panose="00000400000000000000" pitchFamily="2" charset="-78"/>
              </a:rPr>
              <a:t>Citizen Health Portal &amp; App</a:t>
            </a:r>
            <a:r>
              <a:rPr lang="fa-IR" sz="2000" b="1" dirty="0">
                <a:solidFill>
                  <a:srgbClr val="7030A0"/>
                </a:solidFill>
                <a:cs typeface="B Zar" panose="00000400000000000000" pitchFamily="2" charset="-78"/>
              </a:rPr>
              <a:t>)</a:t>
            </a:r>
          </a:p>
          <a:p>
            <a:pPr algn="r" rtl="1"/>
            <a:r>
              <a:rPr lang="ar-SA" sz="2000" b="1" dirty="0">
                <a:solidFill>
                  <a:srgbClr val="7030A0"/>
                </a:solidFill>
                <a:cs typeface="B Zar" panose="00000400000000000000" pitchFamily="2" charset="-78"/>
              </a:rPr>
              <a:t>اتصال بیمه‌ها، داروخانه‌ها و آزمایشگاه‌ها به شبکه خدمات سلامت دیجیتال</a:t>
            </a:r>
            <a:endParaRPr lang="fa-IR" sz="2000" b="1" dirty="0">
              <a:solidFill>
                <a:srgbClr val="7030A0"/>
              </a:solidFill>
              <a:cs typeface="B Zar" panose="00000400000000000000" pitchFamily="2" charset="-78"/>
            </a:endParaRPr>
          </a:p>
          <a:p>
            <a:pPr algn="r" rtl="1"/>
            <a:r>
              <a:rPr lang="ar-SA" sz="2000" b="1" dirty="0">
                <a:solidFill>
                  <a:srgbClr val="7030A0"/>
                </a:solidFill>
                <a:cs typeface="B Zar" panose="00000400000000000000" pitchFamily="2" charset="-78"/>
              </a:rPr>
              <a:t>خدمات </a:t>
            </a:r>
            <a:r>
              <a:rPr lang="en-US" sz="2000" b="1" dirty="0">
                <a:solidFill>
                  <a:srgbClr val="7030A0"/>
                </a:solidFill>
                <a:cs typeface="B Zar" panose="00000400000000000000" pitchFamily="2" charset="-78"/>
              </a:rPr>
              <a:t>Telemedicine، Self-care</a:t>
            </a:r>
            <a:r>
              <a:rPr lang="fa-IR" sz="2000" b="1" dirty="0">
                <a:solidFill>
                  <a:srgbClr val="7030A0"/>
                </a:solidFill>
                <a:cs typeface="B Zar" panose="00000400000000000000" pitchFamily="2" charset="-78"/>
              </a:rPr>
              <a:t> </a:t>
            </a:r>
            <a:r>
              <a:rPr lang="en-US" sz="2000" b="1" dirty="0">
                <a:solidFill>
                  <a:srgbClr val="7030A0"/>
                </a:solidFill>
                <a:cs typeface="B Zar" panose="00000400000000000000" pitchFamily="2" charset="-78"/>
              </a:rPr>
              <a:t> </a:t>
            </a:r>
            <a:r>
              <a:rPr lang="ar-SA" sz="2000" b="1" dirty="0">
                <a:solidFill>
                  <a:srgbClr val="7030A0"/>
                </a:solidFill>
                <a:cs typeface="B Zar" panose="00000400000000000000" pitchFamily="2" charset="-78"/>
              </a:rPr>
              <a:t>و </a:t>
            </a:r>
            <a:r>
              <a:rPr lang="en-US" sz="2000" b="1" dirty="0">
                <a:solidFill>
                  <a:srgbClr val="7030A0"/>
                </a:solidFill>
                <a:cs typeface="B Zar" panose="00000400000000000000" pitchFamily="2" charset="-78"/>
              </a:rPr>
              <a:t>e-Prescription </a:t>
            </a:r>
            <a:r>
              <a:rPr lang="fa-IR" sz="2000" b="1" dirty="0">
                <a:solidFill>
                  <a:srgbClr val="7030A0"/>
                </a:solidFill>
                <a:cs typeface="B Zar" panose="00000400000000000000" pitchFamily="2" charset="-78"/>
              </a:rPr>
              <a:t> </a:t>
            </a:r>
            <a:r>
              <a:rPr lang="ar-SA" sz="2000" b="1" dirty="0">
                <a:solidFill>
                  <a:srgbClr val="7030A0"/>
                </a:solidFill>
                <a:cs typeface="B Zar" panose="00000400000000000000" pitchFamily="2" charset="-78"/>
              </a:rPr>
              <a:t>به‌صورت استاندارد</a:t>
            </a:r>
            <a:endParaRPr lang="fa-IR" sz="2000" b="1" dirty="0">
              <a:solidFill>
                <a:srgbClr val="7030A0"/>
              </a:solidFill>
              <a:cs typeface="B Zar" panose="00000400000000000000" pitchFamily="2" charset="-78"/>
            </a:endParaRPr>
          </a:p>
          <a:p>
            <a:pPr algn="r" rtl="1"/>
            <a:r>
              <a:rPr lang="ar-SA" sz="2000" b="1" dirty="0">
                <a:solidFill>
                  <a:srgbClr val="7030A0"/>
                </a:solidFill>
                <a:cs typeface="B Zar" panose="00000400000000000000" pitchFamily="2" charset="-78"/>
              </a:rPr>
              <a:t>استقرار کیف داده سلامت</a:t>
            </a:r>
            <a:r>
              <a:rPr lang="fa-IR" sz="2000" b="1" dirty="0">
                <a:solidFill>
                  <a:srgbClr val="7030A0"/>
                </a:solidFill>
                <a:cs typeface="B Zar" panose="00000400000000000000" pitchFamily="2" charset="-78"/>
              </a:rPr>
              <a:t> (</a:t>
            </a:r>
            <a:r>
              <a:rPr lang="en-US" sz="2000" b="1" dirty="0">
                <a:solidFill>
                  <a:srgbClr val="7030A0"/>
                </a:solidFill>
                <a:cs typeface="B Zar" panose="00000400000000000000" pitchFamily="2" charset="-78"/>
              </a:rPr>
              <a:t>Personal Health Wallet</a:t>
            </a:r>
            <a:r>
              <a:rPr lang="fa-IR" sz="2000" b="1" dirty="0">
                <a:solidFill>
                  <a:srgbClr val="7030A0"/>
                </a:solidFill>
                <a:cs typeface="B Zar" panose="00000400000000000000" pitchFamily="2" charset="-78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844655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1707A5-6584-1EAD-F6B0-3AD719E8B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1F1F02-86E2-B733-5F1E-748961B2C32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33" y="377073"/>
            <a:ext cx="1371600" cy="13716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FD0949A-8F6B-5F10-BCBD-11937586D801}"/>
              </a:ext>
            </a:extLst>
          </p:cNvPr>
          <p:cNvSpPr/>
          <p:nvPr/>
        </p:nvSpPr>
        <p:spPr>
          <a:xfrm>
            <a:off x="1985913" y="671455"/>
            <a:ext cx="940166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fa-IR" sz="3200" b="1" cap="none" spc="0" dirty="0">
                <a:ln w="0"/>
                <a:solidFill>
                  <a:srgbClr val="401B5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Titr" panose="00000700000000000000" pitchFamily="2" charset="-78"/>
              </a:rPr>
              <a:t>حکمرانی هوشمند و یادگیری سامانه‌ای</a:t>
            </a:r>
          </a:p>
          <a:p>
            <a:pPr algn="ctr" rtl="1"/>
            <a:r>
              <a:rPr lang="en-US" sz="3200" b="1" dirty="0">
                <a:ln w="0"/>
                <a:solidFill>
                  <a:srgbClr val="401B5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Titr" panose="00000700000000000000" pitchFamily="2" charset="-78"/>
              </a:rPr>
              <a:t>(</a:t>
            </a:r>
            <a:r>
              <a:rPr lang="en-US" sz="3200" b="1" dirty="0">
                <a:ln w="0"/>
                <a:solidFill>
                  <a:srgbClr val="401B5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B Titr" panose="00000700000000000000" pitchFamily="2" charset="-78"/>
              </a:rPr>
              <a:t>Smart Governance &amp; Learning Health</a:t>
            </a:r>
            <a:r>
              <a:rPr lang="en-US" sz="3200" b="1" dirty="0">
                <a:ln w="0"/>
                <a:solidFill>
                  <a:srgbClr val="401B5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Titr" panose="00000700000000000000" pitchFamily="2" charset="-78"/>
              </a:rPr>
              <a:t>)</a:t>
            </a:r>
            <a:endParaRPr lang="fa-IR" sz="3200" b="1" dirty="0">
              <a:ln w="0"/>
              <a:solidFill>
                <a:srgbClr val="401B5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C06EE7B-E7CC-F794-AA29-538E5D4AC72C}"/>
              </a:ext>
            </a:extLst>
          </p:cNvPr>
          <p:cNvCxnSpPr/>
          <p:nvPr/>
        </p:nvCxnSpPr>
        <p:spPr>
          <a:xfrm>
            <a:off x="433633" y="2007909"/>
            <a:ext cx="10953946" cy="0"/>
          </a:xfrm>
          <a:prstGeom prst="line">
            <a:avLst/>
          </a:prstGeom>
          <a:ln w="57150" cmpd="thickThin">
            <a:solidFill>
              <a:srgbClr val="401B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00E37A7-14CF-373D-200F-54B510881113}"/>
              </a:ext>
            </a:extLst>
          </p:cNvPr>
          <p:cNvSpPr txBox="1"/>
          <p:nvPr/>
        </p:nvSpPr>
        <p:spPr>
          <a:xfrm>
            <a:off x="433633" y="2162608"/>
            <a:ext cx="22435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a-IR" b="1" dirty="0">
                <a:solidFill>
                  <a:srgbClr val="401B5B"/>
                </a:solidFill>
                <a:cs typeface="B Zar" panose="00000400000000000000" pitchFamily="2" charset="-78"/>
              </a:rPr>
              <a:t>نیمه دوم سال سوم</a:t>
            </a:r>
            <a:endParaRPr lang="en-US" b="1" dirty="0">
              <a:solidFill>
                <a:srgbClr val="401B5B"/>
              </a:solidFill>
              <a:cs typeface="B Zar" panose="00000400000000000000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291DEA-CC77-47BA-D156-68E99BFE9AD2}"/>
              </a:ext>
            </a:extLst>
          </p:cNvPr>
          <p:cNvSpPr txBox="1"/>
          <p:nvPr/>
        </p:nvSpPr>
        <p:spPr>
          <a:xfrm>
            <a:off x="433633" y="2681081"/>
            <a:ext cx="10953946" cy="400110"/>
          </a:xfrm>
          <a:prstGeom prst="rect">
            <a:avLst/>
          </a:prstGeom>
          <a:solidFill>
            <a:srgbClr val="401B5B"/>
          </a:solidFill>
        </p:spPr>
        <p:txBody>
          <a:bodyPr wrap="square">
            <a:spAutoFit/>
          </a:bodyPr>
          <a:lstStyle/>
          <a:p>
            <a:pPr algn="r" rtl="1"/>
            <a:r>
              <a:rPr lang="ar-SA" sz="20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Zar" panose="00000400000000000000" pitchFamily="2" charset="-78"/>
              </a:rPr>
              <a:t>هدف: تبدیل نظام سلامت به «سامانه یادگیرنده» که تصمیمات و سیاست‌ها را به‌صورت داده‌محور اصلاح می‌کند</a:t>
            </a:r>
            <a:endParaRPr lang="en-US" sz="2000" b="1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Zar" panose="00000400000000000000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B08F0D-DDCF-B12C-A1D1-B844A5F3124C}"/>
              </a:ext>
            </a:extLst>
          </p:cNvPr>
          <p:cNvSpPr txBox="1"/>
          <p:nvPr/>
        </p:nvSpPr>
        <p:spPr>
          <a:xfrm>
            <a:off x="433634" y="3230332"/>
            <a:ext cx="10953946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400" b="1" dirty="0">
                <a:solidFill>
                  <a:srgbClr val="401B5B"/>
                </a:solidFill>
                <a:cs typeface="B Titr" panose="00000700000000000000" pitchFamily="2" charset="-78"/>
              </a:rPr>
              <a:t>م</a:t>
            </a:r>
            <a:r>
              <a:rPr lang="fa-IR" sz="2400" b="1" dirty="0">
                <a:solidFill>
                  <a:srgbClr val="401B5B"/>
                </a:solidFill>
                <a:cs typeface="B Titr" panose="00000700000000000000" pitchFamily="2" charset="-78"/>
              </a:rPr>
              <a:t>ؤ</a:t>
            </a:r>
            <a:r>
              <a:rPr lang="ar-SA" sz="2400" b="1" dirty="0">
                <a:solidFill>
                  <a:srgbClr val="401B5B"/>
                </a:solidFill>
                <a:cs typeface="B Titr" panose="00000700000000000000" pitchFamily="2" charset="-78"/>
              </a:rPr>
              <a:t>لفه‌های کلیدی</a:t>
            </a:r>
            <a:r>
              <a:rPr lang="fa-IR" sz="2400" b="1" dirty="0">
                <a:solidFill>
                  <a:srgbClr val="401B5B"/>
                </a:solidFill>
                <a:cs typeface="B Titr" panose="00000700000000000000" pitchFamily="2" charset="-78"/>
              </a:rPr>
              <a:t>:</a:t>
            </a:r>
          </a:p>
          <a:p>
            <a:pPr algn="r" rtl="1"/>
            <a:endParaRPr lang="fa-IR" sz="1000" b="1" dirty="0">
              <a:solidFill>
                <a:srgbClr val="7030A0"/>
              </a:solidFill>
              <a:cs typeface="B Titr" panose="00000700000000000000" pitchFamily="2" charset="-78"/>
            </a:endParaRPr>
          </a:p>
          <a:p>
            <a:pPr algn="r" rtl="1"/>
            <a:r>
              <a:rPr lang="ar-SA" sz="2000" b="1" dirty="0">
                <a:solidFill>
                  <a:srgbClr val="7030A0"/>
                </a:solidFill>
                <a:cs typeface="B Zar" panose="00000400000000000000" pitchFamily="2" charset="-78"/>
              </a:rPr>
              <a:t>تحلیل‌های هوش مصنوعی برای سیاست‌گذاری و پیش‌بینی منابع</a:t>
            </a:r>
            <a:endParaRPr lang="fa-IR" sz="2000" b="1" dirty="0">
              <a:solidFill>
                <a:srgbClr val="7030A0"/>
              </a:solidFill>
              <a:cs typeface="B Zar" panose="00000400000000000000" pitchFamily="2" charset="-78"/>
            </a:endParaRPr>
          </a:p>
          <a:p>
            <a:pPr algn="r" rtl="1"/>
            <a:r>
              <a:rPr lang="ar-SA" sz="2000" b="1" dirty="0">
                <a:solidFill>
                  <a:srgbClr val="7030A0"/>
                </a:solidFill>
                <a:cs typeface="B Zar" panose="00000400000000000000" pitchFamily="2" charset="-78"/>
              </a:rPr>
              <a:t>ارزیابی مستمر کیفیت و کارایی خدمات در سطح ملی و محلی</a:t>
            </a:r>
            <a:endParaRPr lang="fa-IR" sz="2000" b="1" dirty="0">
              <a:solidFill>
                <a:srgbClr val="7030A0"/>
              </a:solidFill>
              <a:cs typeface="B Zar" panose="00000400000000000000" pitchFamily="2" charset="-78"/>
            </a:endParaRPr>
          </a:p>
          <a:p>
            <a:pPr algn="r" rtl="1"/>
            <a:r>
              <a:rPr lang="ar-SA" sz="2000" b="1" dirty="0">
                <a:solidFill>
                  <a:srgbClr val="7030A0"/>
                </a:solidFill>
                <a:cs typeface="B Zar" panose="00000400000000000000" pitchFamily="2" charset="-78"/>
              </a:rPr>
              <a:t>استقرار نظام رتبه‌بندی و اعتباربخشی سامانه‌های دیجیتال سلامت</a:t>
            </a:r>
            <a:endParaRPr lang="fa-IR" sz="2000" b="1" dirty="0">
              <a:solidFill>
                <a:srgbClr val="7030A0"/>
              </a:solidFill>
              <a:cs typeface="B Zar" panose="00000400000000000000" pitchFamily="2" charset="-78"/>
            </a:endParaRPr>
          </a:p>
          <a:p>
            <a:pPr algn="r" rtl="1"/>
            <a:r>
              <a:rPr lang="ar-SA" sz="2000" b="1" dirty="0">
                <a:solidFill>
                  <a:srgbClr val="7030A0"/>
                </a:solidFill>
                <a:cs typeface="B Zar" panose="00000400000000000000" pitchFamily="2" charset="-78"/>
              </a:rPr>
              <a:t>توسعه محیط</a:t>
            </a:r>
            <a:r>
              <a:rPr lang="en-US" sz="2000" b="1" dirty="0">
                <a:solidFill>
                  <a:srgbClr val="7030A0"/>
                </a:solidFill>
                <a:cs typeface="B Zar" panose="00000400000000000000" pitchFamily="2" charset="-78"/>
              </a:rPr>
              <a:t>Regulatory Sandbox </a:t>
            </a:r>
            <a:r>
              <a:rPr lang="fa-IR" sz="2000" b="1" dirty="0">
                <a:solidFill>
                  <a:srgbClr val="7030A0"/>
                </a:solidFill>
                <a:cs typeface="B Zar" panose="00000400000000000000" pitchFamily="2" charset="-78"/>
              </a:rPr>
              <a:t> </a:t>
            </a:r>
            <a:r>
              <a:rPr lang="ar-SA" sz="2000" b="1" dirty="0">
                <a:solidFill>
                  <a:srgbClr val="7030A0"/>
                </a:solidFill>
                <a:cs typeface="B Zar" panose="00000400000000000000" pitchFamily="2" charset="-78"/>
              </a:rPr>
              <a:t>برای نوآوری‌های سلامت </a:t>
            </a:r>
            <a:r>
              <a:rPr lang="fa-IR" sz="2000" b="1" dirty="0">
                <a:solidFill>
                  <a:srgbClr val="7030A0"/>
                </a:solidFill>
                <a:cs typeface="B Zar" panose="00000400000000000000" pitchFamily="2" charset="-78"/>
              </a:rPr>
              <a:t>دیجیتال</a:t>
            </a:r>
          </a:p>
        </p:txBody>
      </p:sp>
    </p:spTree>
    <p:extLst>
      <p:ext uri="{BB962C8B-B14F-4D97-AF65-F5344CB8AC3E}">
        <p14:creationId xmlns:p14="http://schemas.microsoft.com/office/powerpoint/2010/main" val="42768464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DE540-EB46-BF93-4818-F7CD8301E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8929"/>
            <a:ext cx="10515600" cy="862551"/>
          </a:xfrm>
        </p:spPr>
        <p:txBody>
          <a:bodyPr>
            <a:normAutofit/>
          </a:bodyPr>
          <a:lstStyle/>
          <a:p>
            <a:pPr algn="ctr" rtl="1"/>
            <a:r>
              <a:rPr lang="ar-SA" b="1" dirty="0">
                <a:cs typeface="B Titr" panose="00000700000000000000" pitchFamily="2" charset="-78"/>
              </a:rPr>
              <a:t>حکمرانی سلامت </a:t>
            </a:r>
            <a:r>
              <a:rPr lang="fa-IR" b="1" dirty="0">
                <a:cs typeface="B Titr" panose="00000700000000000000" pitchFamily="2" charset="-78"/>
              </a:rPr>
              <a:t>دیجیتال</a:t>
            </a:r>
            <a:endParaRPr lang="en-US" b="1" dirty="0">
              <a:cs typeface="B Titr" panose="000007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E1EC74-D7DD-45B1-9CCD-90BF3F54BD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4339" y="1300899"/>
            <a:ext cx="9681328" cy="5348172"/>
          </a:xfrm>
        </p:spPr>
        <p:txBody>
          <a:bodyPr>
            <a:normAutofit/>
          </a:bodyPr>
          <a:lstStyle/>
          <a:p>
            <a:pPr algn="just" rtl="1"/>
            <a:r>
              <a:rPr lang="ar-SA" sz="2400" b="1" dirty="0">
                <a:latin typeface="Times New Roman" panose="02020603050405020304" pitchFamily="18" charset="0"/>
                <a:cs typeface="B Zar" panose="00000400000000000000" pitchFamily="2" charset="-78"/>
              </a:rPr>
              <a:t>حکمرانی سلامت </a:t>
            </a:r>
            <a:r>
              <a:rPr lang="fa-IR" sz="2400" b="1" dirty="0">
                <a:latin typeface="Times New Roman" panose="02020603050405020304" pitchFamily="18" charset="0"/>
                <a:cs typeface="B Zar" panose="00000400000000000000" pitchFamily="2" charset="-78"/>
              </a:rPr>
              <a:t>دیجیتال</a:t>
            </a:r>
            <a:r>
              <a:rPr lang="ar-SA" sz="2400" b="1" dirty="0">
                <a:latin typeface="Times New Roman" panose="02020603050405020304" pitchFamily="18" charset="0"/>
                <a:cs typeface="B Zar" panose="00000400000000000000" pitchFamily="2" charset="-78"/>
              </a:rPr>
              <a:t> مستلزم استراتژی، تأمین مالی، تضمین حقوق همه ذی‌نفعان و ایجاد اتصال‌پذیری</a:t>
            </a:r>
            <a:r>
              <a:rPr lang="fa-IR" sz="2400" b="1" dirty="0">
                <a:latin typeface="Times New Roman" panose="02020603050405020304" pitchFamily="18" charset="0"/>
                <a:cs typeface="B Zar" panose="00000400000000000000" pitchFamily="2" charset="-78"/>
              </a:rPr>
              <a:t> (</a:t>
            </a:r>
            <a:r>
              <a:rPr lang="en-US" sz="2400" b="1" dirty="0">
                <a:latin typeface="Times New Roman" panose="02020603050405020304" pitchFamily="18" charset="0"/>
                <a:cs typeface="B Zar" panose="00000400000000000000" pitchFamily="2" charset="-78"/>
              </a:rPr>
              <a:t>Connectivity</a:t>
            </a:r>
            <a:r>
              <a:rPr lang="fa-IR" sz="2400" b="1" dirty="0">
                <a:latin typeface="Times New Roman" panose="02020603050405020304" pitchFamily="18" charset="0"/>
                <a:cs typeface="B Zar" panose="00000400000000000000" pitchFamily="2" charset="-78"/>
              </a:rPr>
              <a:t>)</a:t>
            </a:r>
            <a:r>
              <a:rPr lang="en-US" sz="2400" b="1" dirty="0">
                <a:latin typeface="Times New Roman" panose="02020603050405020304" pitchFamily="18" charset="0"/>
                <a:cs typeface="B Zar" panose="00000400000000000000" pitchFamily="2" charset="-78"/>
              </a:rPr>
              <a:t> </a:t>
            </a:r>
            <a:r>
              <a:rPr lang="ar-SA" sz="2400" b="1" dirty="0">
                <a:latin typeface="Times New Roman" panose="02020603050405020304" pitchFamily="18" charset="0"/>
                <a:cs typeface="B Zar" panose="00000400000000000000" pitchFamily="2" charset="-78"/>
              </a:rPr>
              <a:t>است. رهبری و تعهد مقامات و مدیران نظام سلامت بخش مهمی از این راهبرد محسوب می‌شود. </a:t>
            </a:r>
            <a:endParaRPr lang="fa-IR" sz="2400" b="1" dirty="0">
              <a:latin typeface="Times New Roman" panose="02020603050405020304" pitchFamily="18" charset="0"/>
              <a:cs typeface="B Zar" panose="00000400000000000000" pitchFamily="2" charset="-78"/>
            </a:endParaRPr>
          </a:p>
          <a:p>
            <a:pPr algn="just" rtl="1"/>
            <a:r>
              <a:rPr lang="ar-SA" sz="2400" b="1" dirty="0">
                <a:latin typeface="Times New Roman" panose="02020603050405020304" pitchFamily="18" charset="0"/>
                <a:cs typeface="B Zar" panose="00000400000000000000" pitchFamily="2" charset="-78"/>
              </a:rPr>
              <a:t>سلامت </a:t>
            </a:r>
            <a:r>
              <a:rPr lang="fa-IR" sz="2400" b="1" dirty="0">
                <a:latin typeface="Times New Roman" panose="02020603050405020304" pitchFamily="18" charset="0"/>
                <a:cs typeface="B Zar" panose="00000400000000000000" pitchFamily="2" charset="-78"/>
              </a:rPr>
              <a:t>دیجیتال</a:t>
            </a:r>
            <a:r>
              <a:rPr lang="ar-SA" sz="2400" b="1" dirty="0">
                <a:latin typeface="Times New Roman" panose="02020603050405020304" pitchFamily="18" charset="0"/>
                <a:cs typeface="B Zar" panose="00000400000000000000" pitchFamily="2" charset="-78"/>
              </a:rPr>
              <a:t> با تصمیمات راهبردی دولت و نظام سلامت، هزینه‌های سلامت، نیروی انسانی سلامت، بیماران و حقوق </a:t>
            </a:r>
            <a:r>
              <a:rPr lang="fa-IR" sz="2400" b="1" dirty="0">
                <a:latin typeface="Times New Roman" panose="02020603050405020304" pitchFamily="18" charset="0"/>
                <a:cs typeface="B Zar" panose="00000400000000000000" pitchFamily="2" charset="-78"/>
              </a:rPr>
              <a:t>شهروندان</a:t>
            </a:r>
            <a:r>
              <a:rPr lang="ar-SA" sz="2400" b="1" dirty="0">
                <a:latin typeface="Times New Roman" panose="02020603050405020304" pitchFamily="18" charset="0"/>
                <a:cs typeface="B Zar" panose="00000400000000000000" pitchFamily="2" charset="-78"/>
              </a:rPr>
              <a:t> ارتباط مستقیم دارد و همچنین به قوانین اختصاصی و مشخص نیازمند است.</a:t>
            </a:r>
            <a:endParaRPr lang="fa-IR" sz="2400" b="1" dirty="0">
              <a:latin typeface="Times New Roman" panose="02020603050405020304" pitchFamily="18" charset="0"/>
              <a:cs typeface="B Zar" panose="00000400000000000000" pitchFamily="2" charset="-78"/>
            </a:endParaRPr>
          </a:p>
          <a:p>
            <a:pPr algn="just" rtl="1"/>
            <a:r>
              <a:rPr lang="ar-SA" sz="2400" b="1" dirty="0">
                <a:latin typeface="Times New Roman" panose="02020603050405020304" pitchFamily="18" charset="0"/>
                <a:cs typeface="B Zar" panose="00000400000000000000" pitchFamily="2" charset="-78"/>
              </a:rPr>
              <a:t>نقش دولت، حمایت صریح از </a:t>
            </a:r>
            <a:r>
              <a:rPr lang="fa-IR" sz="2400" b="1" dirty="0">
                <a:latin typeface="Times New Roman" panose="02020603050405020304" pitchFamily="18" charset="0"/>
                <a:cs typeface="B Zar" panose="00000400000000000000" pitchFamily="2" charset="-78"/>
              </a:rPr>
              <a:t>این </a:t>
            </a:r>
            <a:r>
              <a:rPr lang="ar-SA" sz="2400" b="1" dirty="0">
                <a:latin typeface="Times New Roman" panose="02020603050405020304" pitchFamily="18" charset="0"/>
                <a:cs typeface="B Zar" panose="00000400000000000000" pitchFamily="2" charset="-78"/>
              </a:rPr>
              <a:t>تحول، تضمین هم‌سویی و هم‌افزایی میان سیاست‌های مختلف، تأمین منابع مالی و زیرساخت، و تصویب یا ترویج قوانین لازم است.</a:t>
            </a:r>
            <a:endParaRPr lang="fa-IR" sz="2400" b="1" dirty="0">
              <a:latin typeface="Times New Roman" panose="02020603050405020304" pitchFamily="18" charset="0"/>
              <a:cs typeface="B Zar" panose="00000400000000000000" pitchFamily="2" charset="-78"/>
            </a:endParaRPr>
          </a:p>
          <a:p>
            <a:pPr algn="just" rtl="1"/>
            <a:endParaRPr lang="fa-IR" sz="100" b="1" dirty="0">
              <a:latin typeface="Times New Roman" panose="02020603050405020304" pitchFamily="18" charset="0"/>
              <a:cs typeface="B Za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166114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F49229-1BDE-1F34-0808-2721EA6A20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64650-1227-226E-A28F-81A109A7D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8929"/>
            <a:ext cx="10515600" cy="862551"/>
          </a:xfrm>
        </p:spPr>
        <p:txBody>
          <a:bodyPr>
            <a:normAutofit/>
          </a:bodyPr>
          <a:lstStyle/>
          <a:p>
            <a:pPr algn="ctr" rtl="1"/>
            <a:r>
              <a:rPr lang="ar-SA" b="1" dirty="0">
                <a:cs typeface="B Titr" panose="00000700000000000000" pitchFamily="2" charset="-78"/>
              </a:rPr>
              <a:t>حکمرانی سلامت </a:t>
            </a:r>
            <a:r>
              <a:rPr lang="fa-IR" b="1" dirty="0">
                <a:cs typeface="B Titr" panose="00000700000000000000" pitchFamily="2" charset="-78"/>
              </a:rPr>
              <a:t>دیجیتال</a:t>
            </a:r>
            <a:endParaRPr lang="en-US" b="1" dirty="0">
              <a:cs typeface="B Titr" panose="000007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B9A40-639E-F79D-10B4-990CFFB4C2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1155" y="1282046"/>
            <a:ext cx="9616911" cy="4999380"/>
          </a:xfrm>
        </p:spPr>
        <p:txBody>
          <a:bodyPr>
            <a:normAutofit/>
          </a:bodyPr>
          <a:lstStyle/>
          <a:p>
            <a:pPr algn="just" rtl="1"/>
            <a:endParaRPr lang="fa-IR" sz="100" b="1" dirty="0">
              <a:latin typeface="Times New Roman" panose="02020603050405020304" pitchFamily="18" charset="0"/>
              <a:cs typeface="B Zar" panose="00000400000000000000" pitchFamily="2" charset="-78"/>
            </a:endParaRPr>
          </a:p>
          <a:p>
            <a:pPr algn="just" rtl="1"/>
            <a:r>
              <a:rPr lang="ar-SA" sz="2400" b="1" dirty="0">
                <a:latin typeface="Times New Roman" panose="02020603050405020304" pitchFamily="18" charset="0"/>
                <a:cs typeface="B Zar" panose="00000400000000000000" pitchFamily="2" charset="-78"/>
              </a:rPr>
              <a:t>برای تحقق تحول </a:t>
            </a:r>
            <a:r>
              <a:rPr lang="fa-IR" sz="2400" b="1" dirty="0">
                <a:latin typeface="Times New Roman" panose="02020603050405020304" pitchFamily="18" charset="0"/>
                <a:cs typeface="B Zar" panose="00000400000000000000" pitchFamily="2" charset="-78"/>
              </a:rPr>
              <a:t>دیجیتال</a:t>
            </a:r>
            <a:r>
              <a:rPr lang="ar-SA" sz="2400" b="1" dirty="0">
                <a:latin typeface="Times New Roman" panose="02020603050405020304" pitchFamily="18" charset="0"/>
                <a:cs typeface="B Zar" panose="00000400000000000000" pitchFamily="2" charset="-78"/>
              </a:rPr>
              <a:t> در نظام سلامت، دولت‌</a:t>
            </a:r>
            <a:r>
              <a:rPr lang="fa-IR" sz="2400" b="1" dirty="0">
                <a:latin typeface="Times New Roman" panose="02020603050405020304" pitchFamily="18" charset="0"/>
                <a:cs typeface="B Zar" panose="00000400000000000000" pitchFamily="2" charset="-78"/>
              </a:rPr>
              <a:t> </a:t>
            </a:r>
            <a:r>
              <a:rPr lang="ar-SA" sz="2400" b="1" dirty="0">
                <a:latin typeface="Times New Roman" panose="02020603050405020304" pitchFamily="18" charset="0"/>
                <a:cs typeface="B Zar" panose="00000400000000000000" pitchFamily="2" charset="-78"/>
              </a:rPr>
              <a:t>باید از جمله اقدامات زیر را انجام دهد:</a:t>
            </a:r>
            <a:endParaRPr lang="fa-IR" sz="2400" b="1" dirty="0">
              <a:latin typeface="Times New Roman" panose="02020603050405020304" pitchFamily="18" charset="0"/>
              <a:cs typeface="B Zar" panose="00000400000000000000" pitchFamily="2" charset="-78"/>
            </a:endParaRPr>
          </a:p>
          <a:p>
            <a:pPr lvl="1" algn="just" rtl="1"/>
            <a:r>
              <a:rPr lang="ar-SA" sz="2000" b="1" dirty="0">
                <a:solidFill>
                  <a:srgbClr val="7030A0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اعلام سلامت </a:t>
            </a:r>
            <a:r>
              <a:rPr lang="fa-IR" sz="2000" b="1" dirty="0">
                <a:solidFill>
                  <a:srgbClr val="7030A0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دیجیتال</a:t>
            </a:r>
            <a:r>
              <a:rPr lang="ar-SA" sz="2000" b="1" dirty="0">
                <a:solidFill>
                  <a:srgbClr val="7030A0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 به‌عنوان یک اولویت ملی</a:t>
            </a:r>
            <a:endParaRPr lang="fa-IR" sz="2000" b="1" dirty="0">
              <a:solidFill>
                <a:srgbClr val="7030A0"/>
              </a:solidFill>
              <a:latin typeface="Times New Roman" panose="02020603050405020304" pitchFamily="18" charset="0"/>
              <a:cs typeface="B Zar" panose="00000400000000000000" pitchFamily="2" charset="-78"/>
            </a:endParaRPr>
          </a:p>
          <a:p>
            <a:pPr lvl="1" algn="just" rtl="1"/>
            <a:r>
              <a:rPr lang="ar-SA" sz="2000" b="1" dirty="0">
                <a:solidFill>
                  <a:srgbClr val="7030A0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اعلام پشتیبانی دقیق، شفاف و عمومی از راهبرد سلامت </a:t>
            </a:r>
            <a:r>
              <a:rPr lang="fa-IR" sz="2000" b="1" dirty="0">
                <a:solidFill>
                  <a:srgbClr val="7030A0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دیجیتال</a:t>
            </a:r>
          </a:p>
          <a:p>
            <a:pPr lvl="1" algn="just" rtl="1"/>
            <a:r>
              <a:rPr lang="ar-SA" sz="2000" b="1" dirty="0">
                <a:solidFill>
                  <a:srgbClr val="7030A0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تخصیص بودجه چندساله به سلامت </a:t>
            </a:r>
            <a:r>
              <a:rPr lang="fa-IR" sz="2000" b="1" dirty="0">
                <a:solidFill>
                  <a:srgbClr val="7030A0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دیجیتال</a:t>
            </a:r>
          </a:p>
          <a:p>
            <a:pPr lvl="1" algn="just" rtl="1"/>
            <a:r>
              <a:rPr lang="ar-SA" sz="2000" b="1" dirty="0">
                <a:solidFill>
                  <a:srgbClr val="7030A0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اطمینان از هم‌سویی راهبرد سلامت </a:t>
            </a:r>
            <a:r>
              <a:rPr lang="fa-IR" sz="2000" b="1" dirty="0">
                <a:solidFill>
                  <a:srgbClr val="7030A0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دیجیتال</a:t>
            </a:r>
            <a:r>
              <a:rPr lang="ar-SA" sz="2000" b="1" dirty="0">
                <a:solidFill>
                  <a:srgbClr val="7030A0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 با راهبرد کلان </a:t>
            </a:r>
            <a:r>
              <a:rPr lang="fa-IR" sz="2000" b="1" dirty="0">
                <a:solidFill>
                  <a:srgbClr val="7030A0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دیجیتال</a:t>
            </a:r>
            <a:r>
              <a:rPr lang="ar-SA" sz="2000" b="1" dirty="0">
                <a:solidFill>
                  <a:srgbClr val="7030A0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 کشور</a:t>
            </a:r>
            <a:endParaRPr lang="fa-IR" sz="2000" b="1" dirty="0">
              <a:solidFill>
                <a:srgbClr val="7030A0"/>
              </a:solidFill>
              <a:latin typeface="Times New Roman" panose="02020603050405020304" pitchFamily="18" charset="0"/>
              <a:cs typeface="B Zar" panose="00000400000000000000" pitchFamily="2" charset="-78"/>
            </a:endParaRPr>
          </a:p>
          <a:p>
            <a:pPr lvl="1" algn="just" rtl="1"/>
            <a:r>
              <a:rPr lang="ar-SA" sz="2000" b="1" dirty="0">
                <a:solidFill>
                  <a:srgbClr val="7030A0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ترویج آموزش و تربیت مهندسان فناوری اطلاعات</a:t>
            </a:r>
            <a:endParaRPr lang="fa-IR" sz="2000" b="1" dirty="0">
              <a:solidFill>
                <a:srgbClr val="7030A0"/>
              </a:solidFill>
              <a:latin typeface="Times New Roman" panose="02020603050405020304" pitchFamily="18" charset="0"/>
              <a:cs typeface="B Zar" panose="00000400000000000000" pitchFamily="2" charset="-78"/>
            </a:endParaRPr>
          </a:p>
          <a:p>
            <a:pPr lvl="1" algn="just" rtl="1"/>
            <a:r>
              <a:rPr lang="ar-SA" sz="2000" b="1" dirty="0">
                <a:solidFill>
                  <a:srgbClr val="7030A0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ترویج آموزش سلامت </a:t>
            </a:r>
            <a:r>
              <a:rPr lang="fa-IR" sz="2000" b="1" dirty="0">
                <a:solidFill>
                  <a:srgbClr val="7030A0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دیجیتال</a:t>
            </a:r>
            <a:r>
              <a:rPr lang="ar-SA" sz="2000" b="1" dirty="0">
                <a:solidFill>
                  <a:srgbClr val="7030A0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 برای مهندسان 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IT </a:t>
            </a:r>
            <a:r>
              <a:rPr lang="fa-IR" sz="2000" b="1" dirty="0">
                <a:solidFill>
                  <a:srgbClr val="7030A0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 </a:t>
            </a:r>
            <a:r>
              <a:rPr lang="ar-SA" sz="2000" b="1" dirty="0">
                <a:solidFill>
                  <a:srgbClr val="7030A0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و کارکنان نظام سلامت</a:t>
            </a:r>
            <a:endParaRPr lang="fa-IR" sz="2000" b="1" dirty="0">
              <a:solidFill>
                <a:srgbClr val="7030A0"/>
              </a:solidFill>
              <a:latin typeface="Times New Roman" panose="02020603050405020304" pitchFamily="18" charset="0"/>
              <a:cs typeface="B Zar" panose="00000400000000000000" pitchFamily="2" charset="-78"/>
            </a:endParaRPr>
          </a:p>
          <a:p>
            <a:pPr lvl="1" algn="just" rtl="1"/>
            <a:r>
              <a:rPr lang="ar-SA" sz="2000" b="1" dirty="0">
                <a:solidFill>
                  <a:srgbClr val="7030A0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تضمین اتصال‌پذیری</a:t>
            </a:r>
            <a:r>
              <a:rPr lang="fa-IR" sz="2000" b="1" dirty="0">
                <a:solidFill>
                  <a:srgbClr val="7030A0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 </a:t>
            </a:r>
            <a:r>
              <a:rPr lang="ar-SA" sz="2000" b="1" dirty="0">
                <a:solidFill>
                  <a:srgbClr val="7030A0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برای بیمارستان‌ها، مراکز و خدمات بهداشتی، و تجهیز آن‌ها به زیرساخت‌های فنی و ارتباطی لازم</a:t>
            </a:r>
            <a:endParaRPr lang="fa-IR" sz="2000" b="1" dirty="0">
              <a:solidFill>
                <a:srgbClr val="7030A0"/>
              </a:solidFill>
              <a:latin typeface="Times New Roman" panose="02020603050405020304" pitchFamily="18" charset="0"/>
              <a:cs typeface="B Zar" panose="00000400000000000000" pitchFamily="2" charset="-78"/>
            </a:endParaRPr>
          </a:p>
          <a:p>
            <a:pPr lvl="1" algn="just" rtl="1"/>
            <a:r>
              <a:rPr lang="ar-SA" sz="2000" b="1" dirty="0">
                <a:solidFill>
                  <a:srgbClr val="7030A0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ترویج و تصویب قوانین مورد نیاز به‌منظور ایجاد اطمینان و شفافیت حقوقی برای تمامی ذی‌نفعان در حوزه سلامت دیجیتال</a:t>
            </a:r>
            <a:endParaRPr lang="en-US" sz="2000" b="1" dirty="0">
              <a:solidFill>
                <a:srgbClr val="7030A0"/>
              </a:solidFill>
              <a:latin typeface="Times New Roman" panose="02020603050405020304" pitchFamily="18" charset="0"/>
              <a:cs typeface="B Za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2388687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4D1CD3-C1C3-A38C-A3D3-AA0DC4867E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F3B6F-6CF4-6EE8-2726-263572D54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8929"/>
            <a:ext cx="10515600" cy="862551"/>
          </a:xfrm>
        </p:spPr>
        <p:txBody>
          <a:bodyPr>
            <a:normAutofit/>
          </a:bodyPr>
          <a:lstStyle/>
          <a:p>
            <a:pPr algn="ctr" rtl="1"/>
            <a:r>
              <a:rPr lang="ar-SA" b="1" dirty="0">
                <a:cs typeface="B Titr" panose="00000700000000000000" pitchFamily="2" charset="-78"/>
              </a:rPr>
              <a:t>حکمرانی سلامت </a:t>
            </a:r>
            <a:r>
              <a:rPr lang="fa-IR" b="1" dirty="0">
                <a:cs typeface="B Titr" panose="00000700000000000000" pitchFamily="2" charset="-78"/>
              </a:rPr>
              <a:t>دیجیتال</a:t>
            </a:r>
            <a:endParaRPr lang="en-US" b="1" dirty="0">
              <a:cs typeface="B Titr" panose="000007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1A564C-A275-6514-A979-5273632353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6058" y="1376313"/>
            <a:ext cx="9954705" cy="5272758"/>
          </a:xfrm>
        </p:spPr>
        <p:txBody>
          <a:bodyPr>
            <a:normAutofit/>
          </a:bodyPr>
          <a:lstStyle/>
          <a:p>
            <a:pPr algn="just" rtl="1"/>
            <a:r>
              <a:rPr lang="ar-SA" sz="2400" b="1" dirty="0">
                <a:latin typeface="Times New Roman" panose="02020603050405020304" pitchFamily="18" charset="0"/>
                <a:cs typeface="B Zar" panose="00000400000000000000" pitchFamily="2" charset="-78"/>
              </a:rPr>
              <a:t>هدف از تحول دیجیتال، </a:t>
            </a:r>
            <a:r>
              <a:rPr lang="ar-SA" sz="2400" b="1" dirty="0">
                <a:solidFill>
                  <a:srgbClr val="7030A0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بهبود نظام سلامت </a:t>
            </a:r>
            <a:r>
              <a:rPr lang="ar-SA" sz="2400" b="1" dirty="0">
                <a:latin typeface="Times New Roman" panose="02020603050405020304" pitchFamily="18" charset="0"/>
                <a:cs typeface="B Zar" panose="00000400000000000000" pitchFamily="2" charset="-78"/>
              </a:rPr>
              <a:t>است؛ به این معنا که سلامت فردی و جمعی جامعه ارتقا یابد. </a:t>
            </a:r>
            <a:r>
              <a:rPr lang="ar-SA" sz="2400" b="1" dirty="0">
                <a:solidFill>
                  <a:srgbClr val="D61E1C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معیارهایی که برای سنجش اثر تحول دیجیتال به کار می‌روند، باید از منظر بیمار و جمعیت طراحی و ارزیابی شوند.</a:t>
            </a:r>
            <a:endParaRPr lang="en-US" sz="2400" b="1" dirty="0">
              <a:solidFill>
                <a:srgbClr val="D61E1C"/>
              </a:solidFill>
              <a:latin typeface="Times New Roman" panose="02020603050405020304" pitchFamily="18" charset="0"/>
              <a:cs typeface="B Zar" panose="00000400000000000000" pitchFamily="2" charset="-78"/>
            </a:endParaRPr>
          </a:p>
          <a:p>
            <a:pPr algn="just" rtl="1"/>
            <a:r>
              <a:rPr lang="ar-SA" sz="2400" b="1" dirty="0">
                <a:latin typeface="Times New Roman" panose="02020603050405020304" pitchFamily="18" charset="0"/>
                <a:cs typeface="B Zar" panose="00000400000000000000" pitchFamily="2" charset="-78"/>
              </a:rPr>
              <a:t>تحول دیجیتال هرگز نباید از حقوق انسان‌ها غافل شود؛ بلکه باید همواره در چارچوب الزامات اخلاقی و قوانین مرتبط با حقوق </a:t>
            </a:r>
            <a:r>
              <a:rPr lang="fa-IR" sz="2400" b="1" dirty="0">
                <a:latin typeface="Times New Roman" panose="02020603050405020304" pitchFamily="18" charset="0"/>
                <a:cs typeface="B Zar" panose="00000400000000000000" pitchFamily="2" charset="-78"/>
              </a:rPr>
              <a:t>شهروندان</a:t>
            </a:r>
            <a:r>
              <a:rPr lang="ar-SA" sz="2400" b="1" dirty="0">
                <a:latin typeface="Times New Roman" panose="02020603050405020304" pitchFamily="18" charset="0"/>
                <a:cs typeface="B Zar" panose="00000400000000000000" pitchFamily="2" charset="-78"/>
              </a:rPr>
              <a:t> پیش برود.</a:t>
            </a:r>
            <a:endParaRPr lang="fa-IR" sz="100" b="1" dirty="0">
              <a:latin typeface="Times New Roman" panose="02020603050405020304" pitchFamily="18" charset="0"/>
              <a:cs typeface="B Za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5592879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1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BCDC028-A32E-94A5-A673-4FF5E7BC7C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115" y="-3079"/>
            <a:ext cx="9759885" cy="68610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D725A6-8BB6-0F3B-E4B0-0AF597459D74}"/>
              </a:ext>
            </a:extLst>
          </p:cNvPr>
          <p:cNvSpPr txBox="1"/>
          <p:nvPr/>
        </p:nvSpPr>
        <p:spPr>
          <a:xfrm>
            <a:off x="235669" y="197346"/>
            <a:ext cx="2828041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1"/>
            <a:r>
              <a:rPr lang="ar-SA" b="1" dirty="0">
                <a:cs typeface="B Mitra" panose="00000400000000000000" pitchFamily="2" charset="-78"/>
              </a:rPr>
              <a:t>سلامت دیجیتال حاصل به‌کارگیری فناوری‌های اطلاعات و ارتباطات در نظام‌ها و خدمات سلامت است</a:t>
            </a:r>
            <a:r>
              <a:rPr lang="fa-IR" b="1" dirty="0">
                <a:cs typeface="B Mitra" panose="00000400000000000000" pitchFamily="2" charset="-78"/>
              </a:rPr>
              <a:t>؛</a:t>
            </a:r>
            <a:r>
              <a:rPr lang="ar-SA" b="1" dirty="0">
                <a:cs typeface="B Mitra" panose="00000400000000000000" pitchFamily="2" charset="-78"/>
              </a:rPr>
              <a:t> فرصتی برای دگرگونی بنیادین که نیازمند شکل تازه‌ای از حکمرانی است.</a:t>
            </a:r>
            <a:r>
              <a:rPr lang="fa-IR" b="1" dirty="0">
                <a:cs typeface="B Mitra" panose="00000400000000000000" pitchFamily="2" charset="-78"/>
              </a:rPr>
              <a:t> </a:t>
            </a:r>
            <a:r>
              <a:rPr lang="ar-SA" b="1" dirty="0">
                <a:cs typeface="B Mitra" panose="00000400000000000000" pitchFamily="2" charset="-78"/>
              </a:rPr>
              <a:t>حکمرانی سلامت دیجیتال باید جنبه‌های گوناگونی را مدنظر قرار دهد، از جمله</a:t>
            </a:r>
            <a:r>
              <a:rPr lang="fa-IR" b="1" dirty="0">
                <a:cs typeface="B Mitra" panose="00000400000000000000" pitchFamily="2" charset="-78"/>
              </a:rPr>
              <a:t>: </a:t>
            </a:r>
            <a:r>
              <a:rPr lang="ar-SA" b="1" dirty="0">
                <a:cs typeface="B Mitra" panose="00000400000000000000" pitchFamily="2" charset="-78"/>
              </a:rPr>
              <a:t>چالش‌ها و راهبردهای موجود در نظام سلامت،</a:t>
            </a:r>
            <a:r>
              <a:rPr lang="fa-IR" b="1" dirty="0">
                <a:cs typeface="B Mitra" panose="00000400000000000000" pitchFamily="2" charset="-78"/>
              </a:rPr>
              <a:t> </a:t>
            </a:r>
            <a:r>
              <a:rPr lang="ar-SA" b="1" dirty="0">
                <a:cs typeface="B Mitra" panose="00000400000000000000" pitchFamily="2" charset="-78"/>
              </a:rPr>
              <a:t>رهبری و جهت‌گیری مدیریتی نظام،</a:t>
            </a:r>
            <a:r>
              <a:rPr lang="fa-IR" b="1" dirty="0">
                <a:cs typeface="B Mitra" panose="00000400000000000000" pitchFamily="2" charset="-78"/>
              </a:rPr>
              <a:t> </a:t>
            </a:r>
            <a:r>
              <a:rPr lang="ar-SA" b="1" dirty="0">
                <a:cs typeface="B Mitra" panose="00000400000000000000" pitchFamily="2" charset="-78"/>
              </a:rPr>
              <a:t>منافع و حقوق تمامی ذی‌نفعان،</a:t>
            </a:r>
            <a:r>
              <a:rPr lang="fa-IR" b="1" dirty="0">
                <a:cs typeface="B Mitra" panose="00000400000000000000" pitchFamily="2" charset="-78"/>
              </a:rPr>
              <a:t> </a:t>
            </a:r>
            <a:r>
              <a:rPr lang="ar-SA" b="1" dirty="0">
                <a:cs typeface="B Mitra" panose="00000400000000000000" pitchFamily="2" charset="-78"/>
              </a:rPr>
              <a:t>قوانین و مقررات لازم برای پشتیبانی از تحول دیجیتال</a:t>
            </a:r>
            <a:r>
              <a:rPr lang="fa-IR" b="1" dirty="0">
                <a:cs typeface="B Mitra" panose="00000400000000000000" pitchFamily="2" charset="-78"/>
              </a:rPr>
              <a:t> </a:t>
            </a:r>
            <a:r>
              <a:rPr lang="ar-SA" b="1" dirty="0">
                <a:cs typeface="B Mitra" panose="00000400000000000000" pitchFamily="2" charset="-78"/>
              </a:rPr>
              <a:t>و نیز دشواری‌های عملیاتی و فنی در پیاده‌سازی فناوری‌های اطلاعاتی در بطن نظام سلامت.</a:t>
            </a:r>
            <a:endParaRPr lang="fa-IR" b="1" dirty="0">
              <a:cs typeface="B Mitra" panose="00000400000000000000" pitchFamily="2" charset="-78"/>
            </a:endParaRPr>
          </a:p>
          <a:p>
            <a:pPr rtl="1"/>
            <a:r>
              <a:rPr lang="ar-SA" b="1" dirty="0">
                <a:cs typeface="B Mitra" panose="00000400000000000000" pitchFamily="2" charset="-78"/>
              </a:rPr>
              <a:t>به بیان دیگر، سلامت دیجیتال صرفاً کاربرد ابزارهای فناوری نیست، بلکه مستلزم مدل جدیدی از حکمرانی داده‌محور و مشارکتی است که بتواند فناوری را در خدمت ارتقای کارایی، عدالت و پاسخ‌گویی نظام سلامت قرار دهد.</a:t>
            </a:r>
            <a:endParaRPr lang="en-US" b="1" dirty="0"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9389581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83711F4-987F-8DE7-7365-04564945958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6" t="2158" r="256" b="15219"/>
          <a:stretch>
            <a:fillRect/>
          </a:stretch>
        </p:blipFill>
        <p:spPr>
          <a:xfrm>
            <a:off x="0" y="0"/>
            <a:ext cx="5533534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4CB29F-8513-6004-4790-74F97B0D318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6" t="2158" r="256" b="15219"/>
          <a:stretch>
            <a:fillRect/>
          </a:stretch>
        </p:blipFill>
        <p:spPr>
          <a:xfrm>
            <a:off x="5514680" y="0"/>
            <a:ext cx="5533534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D6C9D43-E971-645D-62E8-E928CA32B487}"/>
              </a:ext>
            </a:extLst>
          </p:cNvPr>
          <p:cNvSpPr/>
          <p:nvPr/>
        </p:nvSpPr>
        <p:spPr>
          <a:xfrm>
            <a:off x="9407949" y="0"/>
            <a:ext cx="1668546" cy="6858000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430B395-6345-7A74-1365-426B55044B2C}"/>
              </a:ext>
            </a:extLst>
          </p:cNvPr>
          <p:cNvCxnSpPr>
            <a:cxnSpLocks/>
          </p:cNvCxnSpPr>
          <p:nvPr/>
        </p:nvCxnSpPr>
        <p:spPr>
          <a:xfrm flipH="1">
            <a:off x="4128940" y="2573518"/>
            <a:ext cx="4619134" cy="0"/>
          </a:xfrm>
          <a:prstGeom prst="line">
            <a:avLst/>
          </a:prstGeom>
          <a:ln w="38100">
            <a:solidFill>
              <a:srgbClr val="401B5B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0D00F85-FCFD-AD95-AE86-21A29DECF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4301" y="1683912"/>
            <a:ext cx="2780907" cy="767059"/>
          </a:xfrm>
        </p:spPr>
        <p:txBody>
          <a:bodyPr>
            <a:normAutofit fontScale="90000"/>
          </a:bodyPr>
          <a:lstStyle/>
          <a:p>
            <a:pPr algn="r" rtl="1"/>
            <a:r>
              <a:rPr lang="fa-IR" dirty="0">
                <a:solidFill>
                  <a:srgbClr val="591310"/>
                </a:solidFill>
                <a:cs typeface="B Titr" panose="00000700000000000000" pitchFamily="2" charset="-78"/>
              </a:rPr>
              <a:t>سؤالی هست؟</a:t>
            </a:r>
            <a:endParaRPr lang="en-US" dirty="0">
              <a:solidFill>
                <a:srgbClr val="591310"/>
              </a:solidFill>
              <a:cs typeface="B Titr" panose="00000700000000000000" pitchFamily="2" charset="-78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8630B47-C7AE-8D25-A10D-92E6479670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1990" y="2818614"/>
            <a:ext cx="5750352" cy="2355474"/>
          </a:xfrm>
        </p:spPr>
        <p:txBody>
          <a:bodyPr>
            <a:normAutofit/>
          </a:bodyPr>
          <a:lstStyle/>
          <a:p>
            <a:pPr algn="just" rtl="1">
              <a:lnSpc>
                <a:spcPct val="150000"/>
              </a:lnSpc>
              <a:spcBef>
                <a:spcPts val="0"/>
              </a:spcBef>
            </a:pPr>
            <a:r>
              <a:rPr lang="fa-IR" sz="1400" b="1" dirty="0">
                <a:solidFill>
                  <a:srgbClr val="0070C0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شماره تماس:</a:t>
            </a:r>
            <a:r>
              <a:rPr lang="ar-SA" sz="1400" b="1" dirty="0">
                <a:solidFill>
                  <a:srgbClr val="0070C0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 </a:t>
            </a:r>
            <a:r>
              <a:rPr lang="en-US" sz="1200" dirty="0">
                <a:solidFill>
                  <a:srgbClr val="591310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+</a:t>
            </a:r>
            <a:r>
              <a:rPr lang="en-US" sz="1200" b="1" dirty="0">
                <a:solidFill>
                  <a:srgbClr val="591310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989166711921</a:t>
            </a:r>
            <a:r>
              <a:rPr lang="fa-IR" sz="1200" dirty="0">
                <a:solidFill>
                  <a:srgbClr val="591310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 </a:t>
            </a:r>
          </a:p>
          <a:p>
            <a:pPr algn="just" rtl="1">
              <a:lnSpc>
                <a:spcPct val="150000"/>
              </a:lnSpc>
              <a:spcBef>
                <a:spcPts val="0"/>
              </a:spcBef>
            </a:pPr>
            <a:r>
              <a:rPr lang="fa-IR" sz="1400" b="1" dirty="0">
                <a:solidFill>
                  <a:srgbClr val="0070C0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پست الکترونیک</a:t>
            </a:r>
            <a:r>
              <a:rPr lang="ar-SA" sz="1400" b="1" dirty="0">
                <a:solidFill>
                  <a:srgbClr val="0070C0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: </a:t>
            </a:r>
            <a:r>
              <a:rPr lang="en-US" sz="1200" b="1" dirty="0">
                <a:solidFill>
                  <a:srgbClr val="591310"/>
                </a:solidFill>
                <a:latin typeface="Times New Roman" panose="02020603050405020304" pitchFamily="18" charset="0"/>
                <a:cs typeface="B Zar" panose="00000400000000000000" pitchFamily="2" charset="-7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drakhtardanesh@gmail.com</a:t>
            </a:r>
            <a:r>
              <a:rPr lang="en-US" sz="1200" b="1" dirty="0">
                <a:solidFill>
                  <a:srgbClr val="591310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 </a:t>
            </a:r>
            <a:r>
              <a:rPr lang="fa-IR" sz="1200" b="1" dirty="0">
                <a:solidFill>
                  <a:srgbClr val="591310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 </a:t>
            </a:r>
          </a:p>
          <a:p>
            <a:pPr algn="just" rtl="1">
              <a:lnSpc>
                <a:spcPct val="150000"/>
              </a:lnSpc>
              <a:spcBef>
                <a:spcPts val="0"/>
              </a:spcBef>
            </a:pPr>
            <a:r>
              <a:rPr lang="fa-IR" sz="1400" b="1" dirty="0">
                <a:solidFill>
                  <a:srgbClr val="0070C0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محل کار : </a:t>
            </a:r>
            <a:r>
              <a:rPr lang="fa-IR" sz="1200" b="1" dirty="0">
                <a:solidFill>
                  <a:srgbClr val="591310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تهران، بلوار ایوانک شرقی، وزارت بهداشت، درمان و آموزش پزشکی،</a:t>
            </a:r>
          </a:p>
          <a:p>
            <a:pPr marL="0" indent="0" algn="just" rtl="1">
              <a:lnSpc>
                <a:spcPct val="150000"/>
              </a:lnSpc>
              <a:spcBef>
                <a:spcPts val="0"/>
              </a:spcBef>
              <a:buNone/>
            </a:pPr>
            <a:r>
              <a:rPr lang="fa-IR" sz="1200" b="1" dirty="0">
                <a:solidFill>
                  <a:srgbClr val="591310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                           بلوک </a:t>
            </a:r>
            <a:r>
              <a:rPr lang="en-US" sz="1200" b="1" dirty="0">
                <a:solidFill>
                  <a:srgbClr val="591310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A</a:t>
            </a:r>
            <a:r>
              <a:rPr lang="fa-IR" sz="1200" b="1" dirty="0">
                <a:solidFill>
                  <a:srgbClr val="591310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، طبقه پنجم، مرکز مدیریت آمار وفن آوری اطلاعات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9B42CF-A6D7-E9A2-5DAD-1B1AE049B5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4" r="6993"/>
          <a:stretch>
            <a:fillRect/>
          </a:stretch>
        </p:blipFill>
        <p:spPr>
          <a:xfrm>
            <a:off x="9407949" y="1504931"/>
            <a:ext cx="1668545" cy="283078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9448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465F16-D0DE-E88D-6782-AA2DD1C38A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E22BB-63C9-5037-D3E2-3B9869EFA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Arial Rounded MT Bold" panose="020F0704030504030204" pitchFamily="34" charset="0"/>
              </a:rPr>
              <a:t>Digital Transformation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1E0E02-1D39-CC33-EFEA-E950DED7B7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 rtl="1">
              <a:lnSpc>
                <a:spcPct val="150000"/>
              </a:lnSpc>
            </a:pPr>
            <a:r>
              <a:rPr lang="ar-SA" sz="3000" b="1" dirty="0">
                <a:solidFill>
                  <a:srgbClr val="0070C0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تعریف</a:t>
            </a:r>
            <a:r>
              <a:rPr lang="fa-IR" sz="3000" b="1" dirty="0">
                <a:solidFill>
                  <a:srgbClr val="0070C0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:</a:t>
            </a:r>
            <a:r>
              <a:rPr lang="ar-SA" sz="3000" b="1" dirty="0">
                <a:solidFill>
                  <a:srgbClr val="0070C0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 </a:t>
            </a:r>
            <a:r>
              <a:rPr lang="ar-SA" dirty="0">
                <a:latin typeface="Times New Roman" panose="02020603050405020304" pitchFamily="18" charset="0"/>
                <a:cs typeface="B Zar" panose="00000400000000000000" pitchFamily="2" charset="-78"/>
              </a:rPr>
              <a:t>تغییر ساختاری و فرهنگی نظام سلامت با محوریت دیجیتال؛ جایی که سیاست‌ها، فرایندها، نیروی انسانی و فناوری همگی هم‌راستا بازطراحی می‌شوند</a:t>
            </a:r>
            <a:endParaRPr lang="fa-IR" dirty="0">
              <a:latin typeface="Times New Roman" panose="02020603050405020304" pitchFamily="18" charset="0"/>
              <a:cs typeface="B Zar" panose="00000400000000000000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ar-SA" sz="3000" b="1" dirty="0">
                <a:solidFill>
                  <a:srgbClr val="0070C0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مثال در سلامت: </a:t>
            </a:r>
            <a:endParaRPr lang="fa-IR" sz="3000" b="1" dirty="0">
              <a:solidFill>
                <a:srgbClr val="0070C0"/>
              </a:solidFill>
              <a:latin typeface="Times New Roman" panose="02020603050405020304" pitchFamily="18" charset="0"/>
              <a:cs typeface="B Zar" panose="00000400000000000000" pitchFamily="2" charset="-78"/>
            </a:endParaRPr>
          </a:p>
          <a:p>
            <a:pPr lvl="1" algn="just" rtl="1">
              <a:lnSpc>
                <a:spcPct val="150000"/>
              </a:lnSpc>
            </a:pPr>
            <a:r>
              <a:rPr lang="ar-SA" dirty="0">
                <a:latin typeface="Times New Roman" panose="02020603050405020304" pitchFamily="18" charset="0"/>
                <a:cs typeface="B Zar" panose="00000400000000000000" pitchFamily="2" charset="-78"/>
              </a:rPr>
              <a:t>معماری ملی </a:t>
            </a:r>
            <a:r>
              <a:rPr lang="fa-IR" dirty="0">
                <a:latin typeface="Times New Roman" panose="02020603050405020304" pitchFamily="18" charset="0"/>
                <a:cs typeface="B Zar" panose="00000400000000000000" pitchFamily="2" charset="-78"/>
              </a:rPr>
              <a:t>تبادلات اطلاعات سلامت (</a:t>
            </a:r>
            <a:r>
              <a:rPr lang="en-US" dirty="0">
                <a:latin typeface="Times New Roman" panose="02020603050405020304" pitchFamily="18" charset="0"/>
                <a:cs typeface="B Zar" panose="00000400000000000000" pitchFamily="2" charset="-78"/>
              </a:rPr>
              <a:t>National Health Information Exchange</a:t>
            </a:r>
            <a:r>
              <a:rPr lang="fa-IR" dirty="0">
                <a:latin typeface="Times New Roman" panose="02020603050405020304" pitchFamily="18" charset="0"/>
                <a:cs typeface="B Zar" panose="00000400000000000000" pitchFamily="2" charset="-78"/>
              </a:rPr>
              <a:t>)</a:t>
            </a:r>
          </a:p>
          <a:p>
            <a:pPr lvl="1" algn="just" rtl="1">
              <a:lnSpc>
                <a:spcPct val="150000"/>
              </a:lnSpc>
            </a:pPr>
            <a:r>
              <a:rPr lang="ar-SA" dirty="0">
                <a:latin typeface="Times New Roman" panose="02020603050405020304" pitchFamily="18" charset="0"/>
                <a:cs typeface="B Zar" panose="00000400000000000000" pitchFamily="2" charset="-78"/>
              </a:rPr>
              <a:t>پرونده الکترونیک سلامت شهروندان به‌عنوان مرجع واحد</a:t>
            </a:r>
            <a:endParaRPr lang="fa-IR" dirty="0">
              <a:latin typeface="Times New Roman" panose="02020603050405020304" pitchFamily="18" charset="0"/>
              <a:cs typeface="B Zar" panose="00000400000000000000" pitchFamily="2" charset="-78"/>
            </a:endParaRPr>
          </a:p>
          <a:p>
            <a:pPr lvl="1" algn="just" rtl="1">
              <a:lnSpc>
                <a:spcPct val="150000"/>
              </a:lnSpc>
            </a:pPr>
            <a:r>
              <a:rPr lang="ar-SA" dirty="0">
                <a:latin typeface="Times New Roman" panose="02020603050405020304" pitchFamily="18" charset="0"/>
                <a:cs typeface="B Zar" panose="00000400000000000000" pitchFamily="2" charset="-78"/>
              </a:rPr>
              <a:t>هوش مصنوعی برای تصمیم‌سازی بالینی و سیاست‌گذاری جمعیتی</a:t>
            </a:r>
            <a:endParaRPr lang="fa-IR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B Zar" panose="00000400000000000000" pitchFamily="2" charset="-78"/>
            </a:endParaRPr>
          </a:p>
          <a:p>
            <a:pPr algn="just" rtl="1">
              <a:lnSpc>
                <a:spcPct val="150000"/>
              </a:lnSpc>
            </a:pPr>
            <a:endParaRPr lang="fa-IR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B Zar" panose="00000400000000000000" pitchFamily="2" charset="-78"/>
            </a:endParaRPr>
          </a:p>
        </p:txBody>
      </p:sp>
      <p:pic>
        <p:nvPicPr>
          <p:cNvPr id="2050" name="Picture 2" descr="Digital transformation - Free technology icons">
            <a:extLst>
              <a:ext uri="{FF2B5EF4-FFF2-40B4-BE49-F238E27FC236}">
                <a16:creationId xmlns:a16="http://schemas.microsoft.com/office/drawing/2014/main" id="{042EAE8E-6C5B-2469-2347-C4B653A0B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74" y="132359"/>
            <a:ext cx="1818989" cy="1818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884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0E519-524A-DD8F-3179-3E5B76E81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From paper to digital: a transformational journey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A97DDE4-EE0C-7DCE-4F91-77751E2F88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42821"/>
            <a:ext cx="10521703" cy="4667250"/>
          </a:xfrm>
        </p:spPr>
      </p:pic>
    </p:spTree>
    <p:extLst>
      <p:ext uri="{BB962C8B-B14F-4D97-AF65-F5344CB8AC3E}">
        <p14:creationId xmlns:p14="http://schemas.microsoft.com/office/powerpoint/2010/main" val="13035721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39BD2C0E-720F-57B7-2AA0-AF667ECB00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054989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09F88A7-3B87-99A4-73D6-390C9FE43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4989" y="131975"/>
            <a:ext cx="8137012" cy="810705"/>
          </a:xfrm>
          <a:noFill/>
        </p:spPr>
        <p:txBody>
          <a:bodyPr/>
          <a:lstStyle/>
          <a:p>
            <a:pPr algn="ctr" rtl="1"/>
            <a:r>
              <a:rPr lang="fa-IR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Titr" panose="00000700000000000000" pitchFamily="2" charset="-78"/>
              </a:rPr>
              <a:t>ده روند برتر تحول دیجیتال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7AFCBF-C977-DF17-1942-1060548713CE}"/>
              </a:ext>
            </a:extLst>
          </p:cNvPr>
          <p:cNvSpPr txBox="1"/>
          <p:nvPr/>
        </p:nvSpPr>
        <p:spPr>
          <a:xfrm>
            <a:off x="4294641" y="1074655"/>
            <a:ext cx="7657707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 algn="r" rtl="1">
              <a:buFont typeface="+mj-lt"/>
              <a:buAutoNum type="arabicParenR"/>
            </a:pPr>
            <a:r>
              <a:rPr lang="en-US" sz="1100" b="1" dirty="0">
                <a:solidFill>
                  <a:srgbClr val="740000"/>
                </a:solidFill>
                <a:latin typeface="Arial Black" panose="020B0A04020102020204" pitchFamily="34" charset="0"/>
                <a:cs typeface="B Mitra" panose="00000400000000000000" pitchFamily="2" charset="-78"/>
              </a:rPr>
              <a:t>AIOps (AI.ML) </a:t>
            </a:r>
            <a:r>
              <a:rPr lang="fa-IR" sz="1100" b="1" dirty="0">
                <a:solidFill>
                  <a:srgbClr val="740000"/>
                </a:solidFill>
                <a:latin typeface="Arial Black" panose="020B0A04020102020204" pitchFamily="34" charset="0"/>
                <a:cs typeface="B Mitra" panose="00000400000000000000" pitchFamily="2" charset="-78"/>
              </a:rPr>
              <a:t> </a:t>
            </a:r>
            <a:r>
              <a:rPr lang="ar-SA" sz="1200" b="1" dirty="0">
                <a:solidFill>
                  <a:schemeClr val="accent5">
                    <a:lumMod val="50000"/>
                  </a:schemeClr>
                </a:solidFill>
                <a:cs typeface="B Mitra" panose="00000400000000000000" pitchFamily="2" charset="-78"/>
              </a:rPr>
              <a:t>به کاربرد هوش مصنوعی و یادگیری ماشین برای مانیتورینگ، تحلیل و خودکارسازی عملیات فناوری اطلاعات گفته می‌شود تا عملکرد سیستم‌ها بهینه و اختلالات سریع‌تر شناسایی شوند</a:t>
            </a:r>
            <a:r>
              <a:rPr lang="fa-IR" sz="1200" b="1" dirty="0">
                <a:solidFill>
                  <a:schemeClr val="accent5">
                    <a:lumMod val="50000"/>
                  </a:schemeClr>
                </a:solidFill>
                <a:cs typeface="B Mitra" panose="00000400000000000000" pitchFamily="2" charset="-78"/>
              </a:rPr>
              <a:t>.</a:t>
            </a:r>
          </a:p>
          <a:p>
            <a:pPr marL="228600" indent="-228600" algn="r" rtl="1">
              <a:buFont typeface="+mj-lt"/>
              <a:buAutoNum type="arabicParenR"/>
            </a:pPr>
            <a:endParaRPr lang="fa-IR" sz="1200" b="1" dirty="0">
              <a:solidFill>
                <a:schemeClr val="accent5">
                  <a:lumMod val="50000"/>
                </a:schemeClr>
              </a:solidFill>
              <a:cs typeface="B Mitra" panose="00000400000000000000" pitchFamily="2" charset="-78"/>
            </a:endParaRPr>
          </a:p>
          <a:p>
            <a:pPr marL="228600" indent="-228600" algn="r" rtl="1">
              <a:buFont typeface="+mj-lt"/>
              <a:buAutoNum type="arabicParenR"/>
            </a:pPr>
            <a:r>
              <a:rPr lang="en-US" sz="1100" b="1" dirty="0">
                <a:solidFill>
                  <a:srgbClr val="740000"/>
                </a:solidFill>
                <a:latin typeface="Arial Black" panose="020B0A04020102020204" pitchFamily="34" charset="0"/>
                <a:cs typeface="B Mitra" panose="00000400000000000000" pitchFamily="2" charset="-78"/>
              </a:rPr>
              <a:t>Generative AI </a:t>
            </a:r>
            <a:r>
              <a:rPr lang="fa-IR" sz="1100" b="1" dirty="0">
                <a:solidFill>
                  <a:srgbClr val="740000"/>
                </a:solidFill>
                <a:latin typeface="Arial Black" panose="020B0A04020102020204" pitchFamily="34" charset="0"/>
                <a:cs typeface="B Mitra" panose="00000400000000000000" pitchFamily="2" charset="-78"/>
              </a:rPr>
              <a:t> </a:t>
            </a:r>
            <a:r>
              <a:rPr lang="fa-IR" sz="1200" b="1" dirty="0">
                <a:cs typeface="B Mitra" panose="00000400000000000000" pitchFamily="2" charset="-78"/>
              </a:rPr>
              <a:t>به شاخه‌ای از هوش مصنوعی گفته می‌شود که قادر است محتواهای جدید مانند متن، تصویر، صدا یا کد را بر اساس الگوهای یادگرفته‌شده تولید کند.</a:t>
            </a:r>
          </a:p>
          <a:p>
            <a:pPr marL="228600" indent="-228600" algn="r" rtl="1">
              <a:buFont typeface="+mj-lt"/>
              <a:buAutoNum type="arabicParenR"/>
            </a:pPr>
            <a:endParaRPr lang="fa-IR" sz="1200" b="1" dirty="0">
              <a:cs typeface="B Mitra" panose="00000400000000000000" pitchFamily="2" charset="-78"/>
            </a:endParaRPr>
          </a:p>
          <a:p>
            <a:pPr marL="228600" indent="-228600" algn="r" rtl="1">
              <a:buFont typeface="+mj-lt"/>
              <a:buAutoNum type="arabicParenR"/>
            </a:pPr>
            <a:r>
              <a:rPr lang="en-US" sz="1100" b="1" dirty="0">
                <a:solidFill>
                  <a:srgbClr val="740000"/>
                </a:solidFill>
                <a:latin typeface="Arial Black" panose="020B0A04020102020204" pitchFamily="34" charset="0"/>
                <a:cs typeface="B Mitra" panose="00000400000000000000" pitchFamily="2" charset="-78"/>
              </a:rPr>
              <a:t>Quantum Computing </a:t>
            </a:r>
            <a:r>
              <a:rPr lang="fa-IR" sz="1100" b="1" dirty="0">
                <a:solidFill>
                  <a:srgbClr val="740000"/>
                </a:solidFill>
                <a:latin typeface="Arial Black" panose="020B0A04020102020204" pitchFamily="34" charset="0"/>
                <a:cs typeface="B Mitra" panose="00000400000000000000" pitchFamily="2" charset="-78"/>
              </a:rPr>
              <a:t> </a:t>
            </a:r>
            <a:r>
              <a:rPr lang="ar-SA" sz="1200" b="1" dirty="0">
                <a:solidFill>
                  <a:schemeClr val="accent5">
                    <a:lumMod val="50000"/>
                  </a:schemeClr>
                </a:solidFill>
                <a:cs typeface="B Mitra" panose="00000400000000000000" pitchFamily="2" charset="-78"/>
              </a:rPr>
              <a:t>به حوزه‌ای از محاسبات گفته می‌شود که از اصول مکانیک کوانتومی برای پردازش اطلاعات با استفاده از کیوبیت‌ها بهره می‌برد و قادر به حل مسائل بسیار پیچیده سریع‌تر از کامپیوترهای کلاسیک است</a:t>
            </a:r>
            <a:r>
              <a:rPr lang="fa-IR" sz="1200" b="1" dirty="0">
                <a:solidFill>
                  <a:schemeClr val="accent5">
                    <a:lumMod val="50000"/>
                  </a:schemeClr>
                </a:solidFill>
                <a:cs typeface="B Mitra" panose="00000400000000000000" pitchFamily="2" charset="-78"/>
              </a:rPr>
              <a:t>.</a:t>
            </a:r>
          </a:p>
          <a:p>
            <a:pPr marL="228600" indent="-228600" algn="r" rtl="1">
              <a:buFont typeface="+mj-lt"/>
              <a:buAutoNum type="arabicParenR"/>
            </a:pPr>
            <a:endParaRPr lang="en-US" sz="1200" b="1" dirty="0">
              <a:solidFill>
                <a:schemeClr val="accent5">
                  <a:lumMod val="50000"/>
                </a:schemeClr>
              </a:solidFill>
              <a:cs typeface="B Mitra" panose="00000400000000000000" pitchFamily="2" charset="-78"/>
            </a:endParaRPr>
          </a:p>
          <a:p>
            <a:pPr marL="228600" indent="-228600" algn="r" rtl="1">
              <a:buFont typeface="+mj-lt"/>
              <a:buAutoNum type="arabicParenR"/>
            </a:pPr>
            <a:r>
              <a:rPr lang="en-US" sz="1100" b="1" dirty="0">
                <a:solidFill>
                  <a:srgbClr val="740000"/>
                </a:solidFill>
                <a:latin typeface="Arial Black" panose="020B0A04020102020204" pitchFamily="34" charset="0"/>
                <a:cs typeface="B Mitra" panose="00000400000000000000" pitchFamily="2" charset="-78"/>
              </a:rPr>
              <a:t>Automation (RPA) </a:t>
            </a:r>
            <a:r>
              <a:rPr lang="fa-IR" sz="1100" b="1" dirty="0">
                <a:solidFill>
                  <a:srgbClr val="740000"/>
                </a:solidFill>
                <a:latin typeface="Arial Black" panose="020B0A04020102020204" pitchFamily="34" charset="0"/>
                <a:cs typeface="B Mitra" panose="00000400000000000000" pitchFamily="2" charset="-78"/>
              </a:rPr>
              <a:t> </a:t>
            </a:r>
            <a:r>
              <a:rPr lang="ar-SA" sz="1200" b="1" dirty="0">
                <a:cs typeface="B Mitra" panose="00000400000000000000" pitchFamily="2" charset="-78"/>
              </a:rPr>
              <a:t>به استفاده از نرم‌افزارها و ربات‌های نرم‌افزاری برای خودکارسازی فرآیندهای تکراری و مبتنی بر قوانین در کسب‌وکارها گفته می‌شود</a:t>
            </a:r>
            <a:r>
              <a:rPr lang="fa-IR" sz="1200" b="1" dirty="0">
                <a:cs typeface="B Mitra" panose="00000400000000000000" pitchFamily="2" charset="-78"/>
              </a:rPr>
              <a:t>.</a:t>
            </a:r>
          </a:p>
          <a:p>
            <a:pPr marL="228600" indent="-228600" algn="r" rtl="1">
              <a:buFont typeface="+mj-lt"/>
              <a:buAutoNum type="arabicParenR"/>
            </a:pPr>
            <a:endParaRPr lang="ar-SA" sz="1200" b="1" dirty="0">
              <a:cs typeface="B Mitra" panose="00000400000000000000" pitchFamily="2" charset="-78"/>
            </a:endParaRPr>
          </a:p>
          <a:p>
            <a:pPr marL="228600" indent="-228600" algn="r" rtl="1">
              <a:buFont typeface="+mj-lt"/>
              <a:buAutoNum type="arabicParenR"/>
            </a:pPr>
            <a:r>
              <a:rPr lang="en-US" sz="1100" b="1" dirty="0">
                <a:solidFill>
                  <a:srgbClr val="740000"/>
                </a:solidFill>
                <a:latin typeface="Arial Black" panose="020B0A04020102020204" pitchFamily="34" charset="0"/>
                <a:cs typeface="B Mitra" panose="00000400000000000000" pitchFamily="2" charset="-78"/>
              </a:rPr>
              <a:t>Edge Computing and IoT </a:t>
            </a:r>
            <a:r>
              <a:rPr lang="fa-IR" sz="1100" b="1" dirty="0">
                <a:solidFill>
                  <a:srgbClr val="740000"/>
                </a:solidFill>
                <a:latin typeface="Arial Black" panose="020B0A04020102020204" pitchFamily="34" charset="0"/>
                <a:cs typeface="B Mitra" panose="00000400000000000000" pitchFamily="2" charset="-78"/>
              </a:rPr>
              <a:t> </a:t>
            </a:r>
            <a:r>
              <a:rPr lang="ar-SA" sz="1200" b="1" dirty="0">
                <a:solidFill>
                  <a:schemeClr val="accent5">
                    <a:lumMod val="50000"/>
                  </a:schemeClr>
                </a:solidFill>
                <a:cs typeface="B Mitra" panose="00000400000000000000" pitchFamily="2" charset="-78"/>
              </a:rPr>
              <a:t>به پردازش داده‌ها در نزدیک‌ترین نقطه به منابع داده (مثل حسگرها و دستگاه‌های </a:t>
            </a:r>
            <a:r>
              <a:rPr lang="en-US" sz="1200" b="1" dirty="0">
                <a:solidFill>
                  <a:schemeClr val="accent5">
                    <a:lumMod val="50000"/>
                  </a:schemeClr>
                </a:solidFill>
                <a:cs typeface="B Mitra" panose="00000400000000000000" pitchFamily="2" charset="-78"/>
              </a:rPr>
              <a:t>IoT) </a:t>
            </a:r>
            <a:r>
              <a:rPr lang="ar-SA" sz="1200" b="1" dirty="0">
                <a:solidFill>
                  <a:schemeClr val="accent5">
                    <a:lumMod val="50000"/>
                  </a:schemeClr>
                </a:solidFill>
                <a:cs typeface="B Mitra" panose="00000400000000000000" pitchFamily="2" charset="-78"/>
              </a:rPr>
              <a:t>گفته می‌شود تا تأخیر کاهش یابد و عملکرد سیستم‌های متصل به اینترنت اشیاء بهینه شود</a:t>
            </a:r>
            <a:r>
              <a:rPr lang="fa-IR" sz="1200" b="1" dirty="0">
                <a:solidFill>
                  <a:schemeClr val="accent5">
                    <a:lumMod val="50000"/>
                  </a:schemeClr>
                </a:solidFill>
                <a:cs typeface="B Mitra" panose="00000400000000000000" pitchFamily="2" charset="-78"/>
              </a:rPr>
              <a:t>.</a:t>
            </a:r>
          </a:p>
          <a:p>
            <a:pPr marL="228600" indent="-228600" algn="r" rtl="1">
              <a:buFont typeface="+mj-lt"/>
              <a:buAutoNum type="arabicParenR"/>
            </a:pPr>
            <a:endParaRPr lang="ar-SA" sz="1200" b="1" dirty="0">
              <a:solidFill>
                <a:schemeClr val="accent5">
                  <a:lumMod val="50000"/>
                </a:schemeClr>
              </a:solidFill>
              <a:cs typeface="B Mitra" panose="00000400000000000000" pitchFamily="2" charset="-78"/>
            </a:endParaRPr>
          </a:p>
          <a:p>
            <a:pPr marL="228600" indent="-228600" algn="r" rtl="1">
              <a:buFont typeface="+mj-lt"/>
              <a:buAutoNum type="arabicParenR"/>
            </a:pPr>
            <a:r>
              <a:rPr lang="en-US" sz="1100" b="1" dirty="0">
                <a:solidFill>
                  <a:srgbClr val="740000"/>
                </a:solidFill>
                <a:latin typeface="Arial Black" panose="020B0A04020102020204" pitchFamily="34" charset="0"/>
                <a:cs typeface="B Mitra" panose="00000400000000000000" pitchFamily="2" charset="-78"/>
              </a:rPr>
              <a:t>Low-Code and No-Code Development </a:t>
            </a:r>
            <a:r>
              <a:rPr lang="fa-IR" sz="1100" b="1" dirty="0">
                <a:solidFill>
                  <a:srgbClr val="740000"/>
                </a:solidFill>
                <a:latin typeface="Arial Black" panose="020B0A04020102020204" pitchFamily="34" charset="0"/>
                <a:cs typeface="B Mitra" panose="00000400000000000000" pitchFamily="2" charset="-78"/>
              </a:rPr>
              <a:t> </a:t>
            </a:r>
            <a:r>
              <a:rPr lang="ar-SA" sz="1200" b="1" dirty="0">
                <a:cs typeface="B Mitra" panose="00000400000000000000" pitchFamily="2" charset="-78"/>
              </a:rPr>
              <a:t>به پلتفرم‌ها و ابزارهایی گفته می‌شود که با حداقل یا بدون نیاز به برنامه‌نویسی، امکان طراحی و توسعه سریع برنامه‌ها و اپلیکیشن‌ها را فراهم می‌کنند</a:t>
            </a:r>
            <a:r>
              <a:rPr lang="fa-IR" sz="1200" b="1" dirty="0">
                <a:cs typeface="B Mitra" panose="00000400000000000000" pitchFamily="2" charset="-78"/>
              </a:rPr>
              <a:t>.</a:t>
            </a:r>
          </a:p>
          <a:p>
            <a:pPr marL="228600" indent="-228600" algn="r" rtl="1">
              <a:buFont typeface="+mj-lt"/>
              <a:buAutoNum type="arabicParenR"/>
            </a:pPr>
            <a:endParaRPr lang="ar-SA" sz="1200" b="1" dirty="0">
              <a:cs typeface="B Mitra" panose="00000400000000000000" pitchFamily="2" charset="-78"/>
            </a:endParaRPr>
          </a:p>
          <a:p>
            <a:pPr marL="228600" indent="-228600" algn="r" rtl="1">
              <a:buFont typeface="+mj-lt"/>
              <a:buAutoNum type="arabicParenR"/>
            </a:pPr>
            <a:r>
              <a:rPr lang="en-US" sz="1100" b="1" dirty="0">
                <a:solidFill>
                  <a:srgbClr val="740000"/>
                </a:solidFill>
                <a:latin typeface="Arial Black" panose="020B0A04020102020204" pitchFamily="34" charset="0"/>
                <a:cs typeface="B Mitra" panose="00000400000000000000" pitchFamily="2" charset="-78"/>
              </a:rPr>
              <a:t>5G and 6G Enhancement </a:t>
            </a:r>
            <a:r>
              <a:rPr lang="fa-IR" sz="1100" b="1" dirty="0">
                <a:solidFill>
                  <a:srgbClr val="740000"/>
                </a:solidFill>
                <a:latin typeface="Arial Black" panose="020B0A04020102020204" pitchFamily="34" charset="0"/>
                <a:cs typeface="B Mitra" panose="00000400000000000000" pitchFamily="2" charset="-78"/>
              </a:rPr>
              <a:t> </a:t>
            </a:r>
            <a:r>
              <a:rPr lang="ar-SA" sz="1200" b="1" dirty="0">
                <a:solidFill>
                  <a:schemeClr val="accent5">
                    <a:lumMod val="50000"/>
                  </a:schemeClr>
                </a:solidFill>
                <a:cs typeface="B Mitra" panose="00000400000000000000" pitchFamily="2" charset="-78"/>
              </a:rPr>
              <a:t>به بهبود و توسعه شبکه‌های مخابراتی نسل پنجم و ششم گفته می‌شود تا سرعت بالاتر، تأخیر کمتر و ظرفیت اتصال بیشتر برای دستگاه‌ها و خدمات دیجیتال فراهم گردد</a:t>
            </a:r>
            <a:r>
              <a:rPr lang="fa-IR" sz="1200" b="1" dirty="0">
                <a:solidFill>
                  <a:schemeClr val="accent5">
                    <a:lumMod val="50000"/>
                  </a:schemeClr>
                </a:solidFill>
                <a:cs typeface="B Mitra" panose="00000400000000000000" pitchFamily="2" charset="-78"/>
              </a:rPr>
              <a:t>.</a:t>
            </a:r>
          </a:p>
          <a:p>
            <a:pPr marL="228600" indent="-228600" algn="r" rtl="1">
              <a:buFont typeface="+mj-lt"/>
              <a:buAutoNum type="arabicParenR"/>
            </a:pPr>
            <a:endParaRPr lang="ar-SA" sz="1200" b="1" dirty="0">
              <a:solidFill>
                <a:schemeClr val="accent5">
                  <a:lumMod val="50000"/>
                </a:schemeClr>
              </a:solidFill>
              <a:cs typeface="B Mitra" panose="00000400000000000000" pitchFamily="2" charset="-78"/>
            </a:endParaRPr>
          </a:p>
          <a:p>
            <a:pPr marL="228600" indent="-228600" algn="r" rtl="1">
              <a:buFont typeface="+mj-lt"/>
              <a:buAutoNum type="arabicParenR"/>
            </a:pPr>
            <a:r>
              <a:rPr lang="en-US" sz="1100" b="1" dirty="0">
                <a:solidFill>
                  <a:srgbClr val="740000"/>
                </a:solidFill>
                <a:latin typeface="Arial Black" panose="020B0A04020102020204" pitchFamily="34" charset="0"/>
                <a:cs typeface="B Mitra" panose="00000400000000000000" pitchFamily="2" charset="-78"/>
              </a:rPr>
              <a:t>Cybersecurity </a:t>
            </a:r>
            <a:r>
              <a:rPr lang="fa-IR" sz="1100" b="1" dirty="0">
                <a:solidFill>
                  <a:srgbClr val="740000"/>
                </a:solidFill>
                <a:latin typeface="Arial Black" panose="020B0A04020102020204" pitchFamily="34" charset="0"/>
                <a:cs typeface="B Mitra" panose="00000400000000000000" pitchFamily="2" charset="-78"/>
              </a:rPr>
              <a:t> </a:t>
            </a:r>
            <a:r>
              <a:rPr lang="ar-SA" sz="1200" b="1" dirty="0">
                <a:cs typeface="B Mitra" panose="00000400000000000000" pitchFamily="2" charset="-78"/>
              </a:rPr>
              <a:t>به مجموعه روش‌ها و فناوری‌هایی گفته می‌شود که برای حفاظت از سیستم‌ها، شبکه‌ها و داده‌ها در برابر دسترسی غیرمجاز، حملات سایبری و تهدیدهای دیجیتال به‌کار می‌رود</a:t>
            </a:r>
            <a:r>
              <a:rPr lang="fa-IR" sz="1200" b="1" dirty="0">
                <a:cs typeface="B Mitra" panose="00000400000000000000" pitchFamily="2" charset="-78"/>
              </a:rPr>
              <a:t>.</a:t>
            </a:r>
          </a:p>
          <a:p>
            <a:pPr marL="228600" indent="-228600" algn="r" rtl="1">
              <a:buFont typeface="+mj-lt"/>
              <a:buAutoNum type="arabicParenR"/>
            </a:pPr>
            <a:endParaRPr lang="ar-SA" sz="1200" b="1" dirty="0">
              <a:cs typeface="B Mitra" panose="00000400000000000000" pitchFamily="2" charset="-78"/>
            </a:endParaRPr>
          </a:p>
          <a:p>
            <a:pPr marL="228600" indent="-228600" algn="r" rtl="1">
              <a:buFont typeface="+mj-lt"/>
              <a:buAutoNum type="arabicParenR"/>
            </a:pPr>
            <a:r>
              <a:rPr lang="en-US" sz="1100" b="1" dirty="0">
                <a:solidFill>
                  <a:srgbClr val="740000"/>
                </a:solidFill>
                <a:latin typeface="Arial Black" panose="020B0A04020102020204" pitchFamily="34" charset="0"/>
                <a:cs typeface="B Mitra" panose="00000400000000000000" pitchFamily="2" charset="-78"/>
              </a:rPr>
              <a:t>Digital Twins </a:t>
            </a:r>
            <a:r>
              <a:rPr lang="fa-IR" sz="1100" b="1" dirty="0">
                <a:solidFill>
                  <a:srgbClr val="740000"/>
                </a:solidFill>
                <a:latin typeface="Arial Black" panose="020B0A04020102020204" pitchFamily="34" charset="0"/>
                <a:cs typeface="B Mitra" panose="00000400000000000000" pitchFamily="2" charset="-78"/>
              </a:rPr>
              <a:t> </a:t>
            </a:r>
            <a:r>
              <a:rPr lang="ar-SA" sz="1200" b="1" dirty="0">
                <a:solidFill>
                  <a:schemeClr val="accent5">
                    <a:lumMod val="50000"/>
                  </a:schemeClr>
                </a:solidFill>
                <a:cs typeface="B Mitra" panose="00000400000000000000" pitchFamily="2" charset="-78"/>
              </a:rPr>
              <a:t>به مدل‌های دیجیتالی پویا گفته می‌شود که نسخه مجازی یک سیستم، دستگاه یا فرایند فیزیکی را شبیه‌سازی و رفتار آن را در زمان واقعی بازتاب می‌دهند</a:t>
            </a:r>
            <a:r>
              <a:rPr lang="fa-IR" sz="1200" b="1" dirty="0">
                <a:solidFill>
                  <a:schemeClr val="accent5">
                    <a:lumMod val="50000"/>
                  </a:schemeClr>
                </a:solidFill>
                <a:cs typeface="B Mitra" panose="00000400000000000000" pitchFamily="2" charset="-78"/>
              </a:rPr>
              <a:t>.</a:t>
            </a:r>
          </a:p>
          <a:p>
            <a:pPr marL="228600" indent="-228600" algn="r" rtl="1">
              <a:buFont typeface="+mj-lt"/>
              <a:buAutoNum type="arabicParenR"/>
            </a:pPr>
            <a:endParaRPr lang="ar-SA" sz="1200" b="1" dirty="0">
              <a:solidFill>
                <a:schemeClr val="accent5">
                  <a:lumMod val="50000"/>
                </a:schemeClr>
              </a:solidFill>
              <a:cs typeface="B Mitra" panose="00000400000000000000" pitchFamily="2" charset="-78"/>
            </a:endParaRPr>
          </a:p>
          <a:p>
            <a:pPr marL="228600" indent="-228600" algn="r" rtl="1">
              <a:buFont typeface="+mj-lt"/>
              <a:buAutoNum type="arabicParenR"/>
            </a:pPr>
            <a:r>
              <a:rPr lang="en-US" sz="1100" b="1" dirty="0">
                <a:solidFill>
                  <a:srgbClr val="740000"/>
                </a:solidFill>
                <a:latin typeface="Arial Black" panose="020B0A04020102020204" pitchFamily="34" charset="0"/>
                <a:cs typeface="B Mitra" panose="00000400000000000000" pitchFamily="2" charset="-78"/>
              </a:rPr>
              <a:t>Big Data Analytics </a:t>
            </a:r>
            <a:r>
              <a:rPr lang="fa-IR" sz="1100" b="1" dirty="0">
                <a:solidFill>
                  <a:srgbClr val="740000"/>
                </a:solidFill>
                <a:latin typeface="Arial Black" panose="020B0A04020102020204" pitchFamily="34" charset="0"/>
                <a:cs typeface="B Mitra" panose="00000400000000000000" pitchFamily="2" charset="-78"/>
              </a:rPr>
              <a:t> </a:t>
            </a:r>
            <a:r>
              <a:rPr lang="ar-SA" sz="1200" b="1" dirty="0">
                <a:cs typeface="B Mitra" panose="00000400000000000000" pitchFamily="2" charset="-78"/>
              </a:rPr>
              <a:t>به تجزیه و تحلیل حجم عظیمی از داده‌های ساخت‌یافته و غیرساخت‌یافته گفته می‌شود تا الگوها، روندها و بینش‌های ارزشمند برای تصمیم‌گیری استخراج شوند</a:t>
            </a:r>
            <a:r>
              <a:rPr lang="fa-IR" sz="1200" b="1" dirty="0">
                <a:cs typeface="B Mitra" panose="00000400000000000000" pitchFamily="2" charset="-78"/>
              </a:rPr>
              <a:t>.</a:t>
            </a:r>
            <a:endParaRPr lang="ar-SA" sz="1200" b="1" dirty="0"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512380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959FE956-FF30-17F7-7D4C-CA834DB8A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51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7408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5347</TotalTime>
  <Words>3809</Words>
  <Application>Microsoft Office PowerPoint</Application>
  <PresentationFormat>Widescreen</PresentationFormat>
  <Paragraphs>316</Paragraphs>
  <Slides>57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71" baseType="lpstr">
      <vt:lpstr>Arial</vt:lpstr>
      <vt:lpstr>Arial Black</vt:lpstr>
      <vt:lpstr>Arial Rounded MT Bold</vt:lpstr>
      <vt:lpstr>B Kourosh</vt:lpstr>
      <vt:lpstr>B Mitra</vt:lpstr>
      <vt:lpstr>B Titr</vt:lpstr>
      <vt:lpstr>B Yekan</vt:lpstr>
      <vt:lpstr>B Zar</vt:lpstr>
      <vt:lpstr>Calibri</vt:lpstr>
      <vt:lpstr>Calibri Light</vt:lpstr>
      <vt:lpstr>Courier New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Digitization</vt:lpstr>
      <vt:lpstr>Digitalization</vt:lpstr>
      <vt:lpstr>Digital Transformation</vt:lpstr>
      <vt:lpstr>From paper to digital: a transformational journey</vt:lpstr>
      <vt:lpstr>ده روند برتر تحول دیجیتال</vt:lpstr>
      <vt:lpstr>PowerPoint Presentation</vt:lpstr>
      <vt:lpstr>مسیر حرکت در نظام سلامت</vt:lpstr>
      <vt:lpstr>PowerPoint Presentation</vt:lpstr>
      <vt:lpstr>PowerPoint Presentation</vt:lpstr>
      <vt:lpstr>PowerPoint Presentation</vt:lpstr>
      <vt:lpstr>معرفی پنج عنصر اساسی برای تحول دیجیتال هدف: نشان دادن روند تبدیل شدن به یک سازمان متمرکز بر داده‌ها</vt:lpstr>
      <vt:lpstr>تحلیل داده‌ها و نتایج عملی</vt:lpstr>
      <vt:lpstr>PowerPoint Presentation</vt:lpstr>
      <vt:lpstr>ضرورت نقشه‌راه راهبردی دیجیتال در نظام سلامت</vt:lpstr>
      <vt:lpstr>ضرورت نقشه‌راه راهبردی دیجیتال در نظام سلامت</vt:lpstr>
      <vt:lpstr>ارزش افزوده اصل  ‹یک‌بار گردآوری، استفاده برای مقاصد متعدد›</vt:lpstr>
      <vt:lpstr>حکمرانی داده مبنا و نسبت آن با تحول دیجیتال</vt:lpstr>
      <vt:lpstr>PowerPoint Presentation</vt:lpstr>
      <vt:lpstr>استفاده از معماری  Data Mesh / Data Fabric</vt:lpstr>
      <vt:lpstr>PowerPoint Presentation</vt:lpstr>
      <vt:lpstr>خودکارسازی، هوش مصنوعی و یادگیری ماشین در حکمرانی داده</vt:lpstr>
      <vt:lpstr>PowerPoint Presentation</vt:lpstr>
      <vt:lpstr>PowerPoint Presentation</vt:lpstr>
      <vt:lpstr>پردازش داده در زمان واقعی (Real‐Time) و جریان داده (Data Streaming)</vt:lpstr>
      <vt:lpstr>Data Streaming in Healthcare</vt:lpstr>
      <vt:lpstr>PowerPoint Presentation</vt:lpstr>
      <vt:lpstr>PowerPoint Presentation</vt:lpstr>
      <vt:lpstr>حاکمیت داده + حاکمیت حریم خصوصی + حاکمیت اخلاقی (Data Privacy &amp; Ethics)</vt:lpstr>
      <vt:lpstr>مالکیت دموکراتیک داده‌ها (Data Cooperatives, Commons, Data Trusts)</vt:lpstr>
      <vt:lpstr>پایداری داده‌ها (Data Sovereignty &amp; Data Localization)</vt:lpstr>
      <vt:lpstr>PowerPoint Presentation</vt:lpstr>
      <vt:lpstr>کیفیت داده، خط سیر داده و شفافیت Data Quality, Lineage, Provenance &amp; Transparency</vt:lpstr>
      <vt:lpstr>PowerPoint Presentation</vt:lpstr>
      <vt:lpstr>ادغام حکمرانی داده در عملیات روزمره (Operational Governance)</vt:lpstr>
      <vt:lpstr>PowerPoint Presentation</vt:lpstr>
      <vt:lpstr>اهمیت فرهنگ داده و سواد دیجیتال  در سطوح رهبری سازمان‌ها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این پنج مانع را می‌توان در سه حوزه اصلی خلاصه کرد: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حکمرانی سلامت دیجیتال</vt:lpstr>
      <vt:lpstr>حکمرانی سلامت دیجیتال</vt:lpstr>
      <vt:lpstr>حکمرانی سلامت دیجیتال</vt:lpstr>
      <vt:lpstr>PowerPoint Presentation</vt:lpstr>
      <vt:lpstr>سؤالی هست؟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Dr Nima Akhtardanesh</dc:creator>
  <cp:lastModifiedBy>Dr Nima Akhtardanesh</cp:lastModifiedBy>
  <cp:revision>60</cp:revision>
  <dcterms:created xsi:type="dcterms:W3CDTF">2025-09-23T06:50:10Z</dcterms:created>
  <dcterms:modified xsi:type="dcterms:W3CDTF">2025-10-13T11:53:43Z</dcterms:modified>
</cp:coreProperties>
</file>